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62"/>
  </p:notesMasterIdLst>
  <p:sldIdLst>
    <p:sldId id="256" r:id="rId5"/>
    <p:sldId id="282" r:id="rId6"/>
    <p:sldId id="257" r:id="rId7"/>
    <p:sldId id="343" r:id="rId8"/>
    <p:sldId id="342" r:id="rId9"/>
    <p:sldId id="280" r:id="rId10"/>
    <p:sldId id="281" r:id="rId11"/>
    <p:sldId id="258" r:id="rId12"/>
    <p:sldId id="262" r:id="rId13"/>
    <p:sldId id="259" r:id="rId14"/>
    <p:sldId id="298" r:id="rId15"/>
    <p:sldId id="299" r:id="rId16"/>
    <p:sldId id="260" r:id="rId17"/>
    <p:sldId id="261" r:id="rId18"/>
    <p:sldId id="279" r:id="rId19"/>
    <p:sldId id="263" r:id="rId20"/>
    <p:sldId id="300" r:id="rId21"/>
    <p:sldId id="301" r:id="rId22"/>
    <p:sldId id="264" r:id="rId23"/>
    <p:sldId id="265" r:id="rId24"/>
    <p:sldId id="267" r:id="rId25"/>
    <p:sldId id="268" r:id="rId26"/>
    <p:sldId id="302" r:id="rId27"/>
    <p:sldId id="269" r:id="rId28"/>
    <p:sldId id="278" r:id="rId29"/>
    <p:sldId id="266" r:id="rId30"/>
    <p:sldId id="304" r:id="rId31"/>
    <p:sldId id="305" r:id="rId32"/>
    <p:sldId id="306" r:id="rId33"/>
    <p:sldId id="307" r:id="rId34"/>
    <p:sldId id="308" r:id="rId35"/>
    <p:sldId id="315" r:id="rId36"/>
    <p:sldId id="289" r:id="rId37"/>
    <p:sldId id="303" r:id="rId38"/>
    <p:sldId id="314" r:id="rId39"/>
    <p:sldId id="316" r:id="rId40"/>
    <p:sldId id="317" r:id="rId41"/>
    <p:sldId id="318" r:id="rId42"/>
    <p:sldId id="327" r:id="rId43"/>
    <p:sldId id="319" r:id="rId44"/>
    <p:sldId id="328" r:id="rId45"/>
    <p:sldId id="329" r:id="rId46"/>
    <p:sldId id="330" r:id="rId47"/>
    <p:sldId id="332" r:id="rId48"/>
    <p:sldId id="331" r:id="rId49"/>
    <p:sldId id="333" r:id="rId50"/>
    <p:sldId id="320" r:id="rId51"/>
    <p:sldId id="321" r:id="rId52"/>
    <p:sldId id="322" r:id="rId53"/>
    <p:sldId id="323" r:id="rId54"/>
    <p:sldId id="324" r:id="rId55"/>
    <p:sldId id="339" r:id="rId56"/>
    <p:sldId id="341" r:id="rId57"/>
    <p:sldId id="335" r:id="rId58"/>
    <p:sldId id="326" r:id="rId59"/>
    <p:sldId id="336" r:id="rId60"/>
    <p:sldId id="313" r:id="rId6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FD971FC-EFE0-4B1B-ADB5-166CCE82759C}" v="2" dt="2024-09-01T20:17:31.77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0" autoAdjust="0"/>
    <p:restoredTop sz="94660"/>
  </p:normalViewPr>
  <p:slideViewPr>
    <p:cSldViewPr snapToGrid="0">
      <p:cViewPr varScale="1">
        <p:scale>
          <a:sx n="151" d="100"/>
          <a:sy n="151" d="100"/>
        </p:scale>
        <p:origin x="702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tableStyles" Target="tableStyle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microsoft.com/office/2015/10/relationships/revisionInfo" Target="revisionInfo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D1E8888-EB31-44B7-A2E1-9E7880098911}" type="doc">
      <dgm:prSet loTypeId="urn:microsoft.com/office/officeart/2016/7/layout/BasicLinearProcessNumbered" loCatId="process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D7819169-97C9-45D4-B74F-6986B09CE77C}">
      <dgm:prSet/>
      <dgm:spPr/>
      <dgm:t>
        <a:bodyPr/>
        <a:lstStyle/>
        <a:p>
          <a:r>
            <a:rPr lang="en-US"/>
            <a:t>Installing express with npm</a:t>
          </a:r>
        </a:p>
      </dgm:t>
    </dgm:pt>
    <dgm:pt modelId="{94647406-6E2A-48C3-BEEF-C38328D7E527}" type="parTrans" cxnId="{B20B4E75-E18E-4422-A6F3-D0F061E136CF}">
      <dgm:prSet/>
      <dgm:spPr/>
      <dgm:t>
        <a:bodyPr/>
        <a:lstStyle/>
        <a:p>
          <a:endParaRPr lang="en-US"/>
        </a:p>
      </dgm:t>
    </dgm:pt>
    <dgm:pt modelId="{CFE42224-671E-490C-B8BF-38F54900B5C5}" type="sibTrans" cxnId="{B20B4E75-E18E-4422-A6F3-D0F061E136CF}">
      <dgm:prSet phldrT="1" phldr="0"/>
      <dgm:spPr/>
      <dgm:t>
        <a:bodyPr/>
        <a:lstStyle/>
        <a:p>
          <a:r>
            <a:rPr lang="en-US"/>
            <a:t>1</a:t>
          </a:r>
        </a:p>
      </dgm:t>
    </dgm:pt>
    <dgm:pt modelId="{EE350E9A-F956-4937-BB02-2B55F4D79B99}">
      <dgm:prSet/>
      <dgm:spPr/>
      <dgm:t>
        <a:bodyPr/>
        <a:lstStyle/>
        <a:p>
          <a:r>
            <a:rPr lang="en-US"/>
            <a:t>Replacing our Node server for an Express server</a:t>
          </a:r>
        </a:p>
      </dgm:t>
    </dgm:pt>
    <dgm:pt modelId="{476711E2-55EB-4C14-9DB0-F4518FD32698}" type="parTrans" cxnId="{1F67C568-753F-422B-91EA-9940B8D8F36A}">
      <dgm:prSet/>
      <dgm:spPr/>
      <dgm:t>
        <a:bodyPr/>
        <a:lstStyle/>
        <a:p>
          <a:endParaRPr lang="en-US"/>
        </a:p>
      </dgm:t>
    </dgm:pt>
    <dgm:pt modelId="{37701D12-8E82-4C39-B9DD-D945F0F47493}" type="sibTrans" cxnId="{1F67C568-753F-422B-91EA-9940B8D8F36A}">
      <dgm:prSet phldrT="2" phldr="0"/>
      <dgm:spPr/>
      <dgm:t>
        <a:bodyPr/>
        <a:lstStyle/>
        <a:p>
          <a:r>
            <a:rPr lang="en-US"/>
            <a:t>2</a:t>
          </a:r>
        </a:p>
      </dgm:t>
    </dgm:pt>
    <dgm:pt modelId="{8BE2F90B-8C2F-4DC4-91E4-6BC71A145436}">
      <dgm:prSet/>
      <dgm:spPr/>
      <dgm:t>
        <a:bodyPr/>
        <a:lstStyle/>
        <a:p>
          <a:r>
            <a:rPr lang="en-US"/>
            <a:t>Replacing our Node book server for an Express book server</a:t>
          </a:r>
        </a:p>
      </dgm:t>
    </dgm:pt>
    <dgm:pt modelId="{A0A85D94-3D76-42D5-A429-A14715463F45}" type="parTrans" cxnId="{09C3BC3F-5DBA-42E1-99EC-44B999137FC8}">
      <dgm:prSet/>
      <dgm:spPr/>
      <dgm:t>
        <a:bodyPr/>
        <a:lstStyle/>
        <a:p>
          <a:endParaRPr lang="en-US"/>
        </a:p>
      </dgm:t>
    </dgm:pt>
    <dgm:pt modelId="{46DFE58A-6776-4D5C-92E1-3F0F911D9FDC}" type="sibTrans" cxnId="{09C3BC3F-5DBA-42E1-99EC-44B999137FC8}">
      <dgm:prSet phldrT="3" phldr="0"/>
      <dgm:spPr/>
      <dgm:t>
        <a:bodyPr/>
        <a:lstStyle/>
        <a:p>
          <a:r>
            <a:rPr lang="en-US"/>
            <a:t>3</a:t>
          </a:r>
        </a:p>
      </dgm:t>
    </dgm:pt>
    <dgm:pt modelId="{3D7C6A6D-2C3C-46C0-995E-B78370229687}" type="pres">
      <dgm:prSet presAssocID="{8D1E8888-EB31-44B7-A2E1-9E7880098911}" presName="Name0" presStyleCnt="0">
        <dgm:presLayoutVars>
          <dgm:animLvl val="lvl"/>
          <dgm:resizeHandles val="exact"/>
        </dgm:presLayoutVars>
      </dgm:prSet>
      <dgm:spPr/>
    </dgm:pt>
    <dgm:pt modelId="{978CE4F8-9CC9-4873-B14D-B8F190D0FE40}" type="pres">
      <dgm:prSet presAssocID="{D7819169-97C9-45D4-B74F-6986B09CE77C}" presName="compositeNode" presStyleCnt="0">
        <dgm:presLayoutVars>
          <dgm:bulletEnabled val="1"/>
        </dgm:presLayoutVars>
      </dgm:prSet>
      <dgm:spPr/>
    </dgm:pt>
    <dgm:pt modelId="{CCB27643-7479-4D44-BA1D-50C995849CF5}" type="pres">
      <dgm:prSet presAssocID="{D7819169-97C9-45D4-B74F-6986B09CE77C}" presName="bgRect" presStyleLbl="bgAccFollowNode1" presStyleIdx="0" presStyleCnt="3"/>
      <dgm:spPr/>
    </dgm:pt>
    <dgm:pt modelId="{E099FFA7-A61C-4939-927B-75CAB37FFA65}" type="pres">
      <dgm:prSet presAssocID="{CFE42224-671E-490C-B8BF-38F54900B5C5}" presName="sibTransNodeCircle" presStyleLbl="alignNode1" presStyleIdx="0" presStyleCnt="6">
        <dgm:presLayoutVars>
          <dgm:chMax val="0"/>
          <dgm:bulletEnabled/>
        </dgm:presLayoutVars>
      </dgm:prSet>
      <dgm:spPr/>
    </dgm:pt>
    <dgm:pt modelId="{B6868C03-94D5-4B24-A9E0-9E9B7E088D18}" type="pres">
      <dgm:prSet presAssocID="{D7819169-97C9-45D4-B74F-6986B09CE77C}" presName="bottomLine" presStyleLbl="alignNode1" presStyleIdx="1" presStyleCnt="6">
        <dgm:presLayoutVars/>
      </dgm:prSet>
      <dgm:spPr/>
    </dgm:pt>
    <dgm:pt modelId="{244A0D29-C5F7-4EF1-A0B2-17AD50AEAAE9}" type="pres">
      <dgm:prSet presAssocID="{D7819169-97C9-45D4-B74F-6986B09CE77C}" presName="nodeText" presStyleLbl="bgAccFollowNode1" presStyleIdx="0" presStyleCnt="3">
        <dgm:presLayoutVars>
          <dgm:bulletEnabled val="1"/>
        </dgm:presLayoutVars>
      </dgm:prSet>
      <dgm:spPr/>
    </dgm:pt>
    <dgm:pt modelId="{4BB280FC-642B-431F-A595-60C84781F649}" type="pres">
      <dgm:prSet presAssocID="{CFE42224-671E-490C-B8BF-38F54900B5C5}" presName="sibTrans" presStyleCnt="0"/>
      <dgm:spPr/>
    </dgm:pt>
    <dgm:pt modelId="{7E4438DF-578A-4B7B-813F-1B6B185759D9}" type="pres">
      <dgm:prSet presAssocID="{EE350E9A-F956-4937-BB02-2B55F4D79B99}" presName="compositeNode" presStyleCnt="0">
        <dgm:presLayoutVars>
          <dgm:bulletEnabled val="1"/>
        </dgm:presLayoutVars>
      </dgm:prSet>
      <dgm:spPr/>
    </dgm:pt>
    <dgm:pt modelId="{BD134AE4-7E3F-4BD6-AC57-F36575A5292A}" type="pres">
      <dgm:prSet presAssocID="{EE350E9A-F956-4937-BB02-2B55F4D79B99}" presName="bgRect" presStyleLbl="bgAccFollowNode1" presStyleIdx="1" presStyleCnt="3"/>
      <dgm:spPr/>
    </dgm:pt>
    <dgm:pt modelId="{9E7FCB0C-6806-41BA-95B0-CCFA900FF490}" type="pres">
      <dgm:prSet presAssocID="{37701D12-8E82-4C39-B9DD-D945F0F47493}" presName="sibTransNodeCircle" presStyleLbl="alignNode1" presStyleIdx="2" presStyleCnt="6">
        <dgm:presLayoutVars>
          <dgm:chMax val="0"/>
          <dgm:bulletEnabled/>
        </dgm:presLayoutVars>
      </dgm:prSet>
      <dgm:spPr/>
    </dgm:pt>
    <dgm:pt modelId="{CEA978F3-33F9-4893-990C-79B13089AA70}" type="pres">
      <dgm:prSet presAssocID="{EE350E9A-F956-4937-BB02-2B55F4D79B99}" presName="bottomLine" presStyleLbl="alignNode1" presStyleIdx="3" presStyleCnt="6">
        <dgm:presLayoutVars/>
      </dgm:prSet>
      <dgm:spPr/>
    </dgm:pt>
    <dgm:pt modelId="{4ED54FD7-8D71-40B6-926E-C0299827373F}" type="pres">
      <dgm:prSet presAssocID="{EE350E9A-F956-4937-BB02-2B55F4D79B99}" presName="nodeText" presStyleLbl="bgAccFollowNode1" presStyleIdx="1" presStyleCnt="3">
        <dgm:presLayoutVars>
          <dgm:bulletEnabled val="1"/>
        </dgm:presLayoutVars>
      </dgm:prSet>
      <dgm:spPr/>
    </dgm:pt>
    <dgm:pt modelId="{3B57FBFA-B07B-4718-A887-CF0B225CF522}" type="pres">
      <dgm:prSet presAssocID="{37701D12-8E82-4C39-B9DD-D945F0F47493}" presName="sibTrans" presStyleCnt="0"/>
      <dgm:spPr/>
    </dgm:pt>
    <dgm:pt modelId="{F22D3194-9D89-4F63-8EFB-BEDB9720FCE8}" type="pres">
      <dgm:prSet presAssocID="{8BE2F90B-8C2F-4DC4-91E4-6BC71A145436}" presName="compositeNode" presStyleCnt="0">
        <dgm:presLayoutVars>
          <dgm:bulletEnabled val="1"/>
        </dgm:presLayoutVars>
      </dgm:prSet>
      <dgm:spPr/>
    </dgm:pt>
    <dgm:pt modelId="{895B1F25-AD8A-4B9D-82BF-44829D3D79FD}" type="pres">
      <dgm:prSet presAssocID="{8BE2F90B-8C2F-4DC4-91E4-6BC71A145436}" presName="bgRect" presStyleLbl="bgAccFollowNode1" presStyleIdx="2" presStyleCnt="3"/>
      <dgm:spPr/>
    </dgm:pt>
    <dgm:pt modelId="{242D5AFE-79CA-4785-A393-DBB900C875D9}" type="pres">
      <dgm:prSet presAssocID="{46DFE58A-6776-4D5C-92E1-3F0F911D9FDC}" presName="sibTransNodeCircle" presStyleLbl="alignNode1" presStyleIdx="4" presStyleCnt="6">
        <dgm:presLayoutVars>
          <dgm:chMax val="0"/>
          <dgm:bulletEnabled/>
        </dgm:presLayoutVars>
      </dgm:prSet>
      <dgm:spPr/>
    </dgm:pt>
    <dgm:pt modelId="{9DEBA2F6-2C23-44F9-96CB-26242342164A}" type="pres">
      <dgm:prSet presAssocID="{8BE2F90B-8C2F-4DC4-91E4-6BC71A145436}" presName="bottomLine" presStyleLbl="alignNode1" presStyleIdx="5" presStyleCnt="6">
        <dgm:presLayoutVars/>
      </dgm:prSet>
      <dgm:spPr/>
    </dgm:pt>
    <dgm:pt modelId="{0470B498-433B-4810-9C71-8E8532D7ABA4}" type="pres">
      <dgm:prSet presAssocID="{8BE2F90B-8C2F-4DC4-91E4-6BC71A145436}" presName="nodeText" presStyleLbl="bgAccFollowNode1" presStyleIdx="2" presStyleCnt="3">
        <dgm:presLayoutVars>
          <dgm:bulletEnabled val="1"/>
        </dgm:presLayoutVars>
      </dgm:prSet>
      <dgm:spPr/>
    </dgm:pt>
  </dgm:ptLst>
  <dgm:cxnLst>
    <dgm:cxn modelId="{CD80C936-8E2D-4B38-A284-A6A66B6FE43E}" type="presOf" srcId="{8BE2F90B-8C2F-4DC4-91E4-6BC71A145436}" destId="{0470B498-433B-4810-9C71-8E8532D7ABA4}" srcOrd="1" destOrd="0" presId="urn:microsoft.com/office/officeart/2016/7/layout/BasicLinearProcessNumbered"/>
    <dgm:cxn modelId="{09C3BC3F-5DBA-42E1-99EC-44B999137FC8}" srcId="{8D1E8888-EB31-44B7-A2E1-9E7880098911}" destId="{8BE2F90B-8C2F-4DC4-91E4-6BC71A145436}" srcOrd="2" destOrd="0" parTransId="{A0A85D94-3D76-42D5-A429-A14715463F45}" sibTransId="{46DFE58A-6776-4D5C-92E1-3F0F911D9FDC}"/>
    <dgm:cxn modelId="{1F67C568-753F-422B-91EA-9940B8D8F36A}" srcId="{8D1E8888-EB31-44B7-A2E1-9E7880098911}" destId="{EE350E9A-F956-4937-BB02-2B55F4D79B99}" srcOrd="1" destOrd="0" parTransId="{476711E2-55EB-4C14-9DB0-F4518FD32698}" sibTransId="{37701D12-8E82-4C39-B9DD-D945F0F47493}"/>
    <dgm:cxn modelId="{710AB554-BF23-454C-BF2D-9B87F2B40F66}" type="presOf" srcId="{37701D12-8E82-4C39-B9DD-D945F0F47493}" destId="{9E7FCB0C-6806-41BA-95B0-CCFA900FF490}" srcOrd="0" destOrd="0" presId="urn:microsoft.com/office/officeart/2016/7/layout/BasicLinearProcessNumbered"/>
    <dgm:cxn modelId="{B20B4E75-E18E-4422-A6F3-D0F061E136CF}" srcId="{8D1E8888-EB31-44B7-A2E1-9E7880098911}" destId="{D7819169-97C9-45D4-B74F-6986B09CE77C}" srcOrd="0" destOrd="0" parTransId="{94647406-6E2A-48C3-BEEF-C38328D7E527}" sibTransId="{CFE42224-671E-490C-B8BF-38F54900B5C5}"/>
    <dgm:cxn modelId="{F9A53DAC-4FB7-4A61-B4E8-1591D1EB87A6}" type="presOf" srcId="{D7819169-97C9-45D4-B74F-6986B09CE77C}" destId="{CCB27643-7479-4D44-BA1D-50C995849CF5}" srcOrd="0" destOrd="0" presId="urn:microsoft.com/office/officeart/2016/7/layout/BasicLinearProcessNumbered"/>
    <dgm:cxn modelId="{2752F4BE-0EE7-41D5-8F1C-1DD2AF547A2A}" type="presOf" srcId="{8D1E8888-EB31-44B7-A2E1-9E7880098911}" destId="{3D7C6A6D-2C3C-46C0-995E-B78370229687}" srcOrd="0" destOrd="0" presId="urn:microsoft.com/office/officeart/2016/7/layout/BasicLinearProcessNumbered"/>
    <dgm:cxn modelId="{F0A2BFC4-30DC-40F8-886C-202B268675CB}" type="presOf" srcId="{EE350E9A-F956-4937-BB02-2B55F4D79B99}" destId="{BD134AE4-7E3F-4BD6-AC57-F36575A5292A}" srcOrd="0" destOrd="0" presId="urn:microsoft.com/office/officeart/2016/7/layout/BasicLinearProcessNumbered"/>
    <dgm:cxn modelId="{1AE6A3C5-CFE2-4F0D-9782-D5F96D8E0C50}" type="presOf" srcId="{8BE2F90B-8C2F-4DC4-91E4-6BC71A145436}" destId="{895B1F25-AD8A-4B9D-82BF-44829D3D79FD}" srcOrd="0" destOrd="0" presId="urn:microsoft.com/office/officeart/2016/7/layout/BasicLinearProcessNumbered"/>
    <dgm:cxn modelId="{B0BC79C7-0417-498F-A324-D1C7E79AC470}" type="presOf" srcId="{46DFE58A-6776-4D5C-92E1-3F0F911D9FDC}" destId="{242D5AFE-79CA-4785-A393-DBB900C875D9}" srcOrd="0" destOrd="0" presId="urn:microsoft.com/office/officeart/2016/7/layout/BasicLinearProcessNumbered"/>
    <dgm:cxn modelId="{63A7DCD9-951D-4442-95BD-66306FE1E51C}" type="presOf" srcId="{CFE42224-671E-490C-B8BF-38F54900B5C5}" destId="{E099FFA7-A61C-4939-927B-75CAB37FFA65}" srcOrd="0" destOrd="0" presId="urn:microsoft.com/office/officeart/2016/7/layout/BasicLinearProcessNumbered"/>
    <dgm:cxn modelId="{42CFE2E4-E0A5-4CBB-A839-45ED8128F9D1}" type="presOf" srcId="{D7819169-97C9-45D4-B74F-6986B09CE77C}" destId="{244A0D29-C5F7-4EF1-A0B2-17AD50AEAAE9}" srcOrd="1" destOrd="0" presId="urn:microsoft.com/office/officeart/2016/7/layout/BasicLinearProcessNumbered"/>
    <dgm:cxn modelId="{C3CC94FA-8632-400F-B5B4-38E49A5C8692}" type="presOf" srcId="{EE350E9A-F956-4937-BB02-2B55F4D79B99}" destId="{4ED54FD7-8D71-40B6-926E-C0299827373F}" srcOrd="1" destOrd="0" presId="urn:microsoft.com/office/officeart/2016/7/layout/BasicLinearProcessNumbered"/>
    <dgm:cxn modelId="{AA10ECFF-F5DA-4757-9994-87EBA4825F0A}" type="presParOf" srcId="{3D7C6A6D-2C3C-46C0-995E-B78370229687}" destId="{978CE4F8-9CC9-4873-B14D-B8F190D0FE40}" srcOrd="0" destOrd="0" presId="urn:microsoft.com/office/officeart/2016/7/layout/BasicLinearProcessNumbered"/>
    <dgm:cxn modelId="{8467A72C-4381-468E-AE92-E8E3DBBCEC33}" type="presParOf" srcId="{978CE4F8-9CC9-4873-B14D-B8F190D0FE40}" destId="{CCB27643-7479-4D44-BA1D-50C995849CF5}" srcOrd="0" destOrd="0" presId="urn:microsoft.com/office/officeart/2016/7/layout/BasicLinearProcessNumbered"/>
    <dgm:cxn modelId="{5D315E5B-2157-4B03-9882-E69D7A62AD3C}" type="presParOf" srcId="{978CE4F8-9CC9-4873-B14D-B8F190D0FE40}" destId="{E099FFA7-A61C-4939-927B-75CAB37FFA65}" srcOrd="1" destOrd="0" presId="urn:microsoft.com/office/officeart/2016/7/layout/BasicLinearProcessNumbered"/>
    <dgm:cxn modelId="{25A40232-E50C-484E-AB03-10E7A5C304AA}" type="presParOf" srcId="{978CE4F8-9CC9-4873-B14D-B8F190D0FE40}" destId="{B6868C03-94D5-4B24-A9E0-9E9B7E088D18}" srcOrd="2" destOrd="0" presId="urn:microsoft.com/office/officeart/2016/7/layout/BasicLinearProcessNumbered"/>
    <dgm:cxn modelId="{01D051BC-C45C-4E75-86C4-13F23E4C92BE}" type="presParOf" srcId="{978CE4F8-9CC9-4873-B14D-B8F190D0FE40}" destId="{244A0D29-C5F7-4EF1-A0B2-17AD50AEAAE9}" srcOrd="3" destOrd="0" presId="urn:microsoft.com/office/officeart/2016/7/layout/BasicLinearProcessNumbered"/>
    <dgm:cxn modelId="{6F024E82-3E25-4B9C-85EA-7B16653165B6}" type="presParOf" srcId="{3D7C6A6D-2C3C-46C0-995E-B78370229687}" destId="{4BB280FC-642B-431F-A595-60C84781F649}" srcOrd="1" destOrd="0" presId="urn:microsoft.com/office/officeart/2016/7/layout/BasicLinearProcessNumbered"/>
    <dgm:cxn modelId="{BAB72687-233C-47D2-9CC7-E3AB41F480EE}" type="presParOf" srcId="{3D7C6A6D-2C3C-46C0-995E-B78370229687}" destId="{7E4438DF-578A-4B7B-813F-1B6B185759D9}" srcOrd="2" destOrd="0" presId="urn:microsoft.com/office/officeart/2016/7/layout/BasicLinearProcessNumbered"/>
    <dgm:cxn modelId="{3D9FA7AB-2D80-45A6-91E1-25F8EEDEC9C3}" type="presParOf" srcId="{7E4438DF-578A-4B7B-813F-1B6B185759D9}" destId="{BD134AE4-7E3F-4BD6-AC57-F36575A5292A}" srcOrd="0" destOrd="0" presId="urn:microsoft.com/office/officeart/2016/7/layout/BasicLinearProcessNumbered"/>
    <dgm:cxn modelId="{28833BA7-1384-4964-B91A-73C70EC4CF0C}" type="presParOf" srcId="{7E4438DF-578A-4B7B-813F-1B6B185759D9}" destId="{9E7FCB0C-6806-41BA-95B0-CCFA900FF490}" srcOrd="1" destOrd="0" presId="urn:microsoft.com/office/officeart/2016/7/layout/BasicLinearProcessNumbered"/>
    <dgm:cxn modelId="{112DAAF3-A25F-4312-9AB3-9BEED0827325}" type="presParOf" srcId="{7E4438DF-578A-4B7B-813F-1B6B185759D9}" destId="{CEA978F3-33F9-4893-990C-79B13089AA70}" srcOrd="2" destOrd="0" presId="urn:microsoft.com/office/officeart/2016/7/layout/BasicLinearProcessNumbered"/>
    <dgm:cxn modelId="{62906B1A-6366-401F-A877-15235C60ED5C}" type="presParOf" srcId="{7E4438DF-578A-4B7B-813F-1B6B185759D9}" destId="{4ED54FD7-8D71-40B6-926E-C0299827373F}" srcOrd="3" destOrd="0" presId="urn:microsoft.com/office/officeart/2016/7/layout/BasicLinearProcessNumbered"/>
    <dgm:cxn modelId="{43A0F4ED-35BF-401D-9425-B0701C0D8785}" type="presParOf" srcId="{3D7C6A6D-2C3C-46C0-995E-B78370229687}" destId="{3B57FBFA-B07B-4718-A887-CF0B225CF522}" srcOrd="3" destOrd="0" presId="urn:microsoft.com/office/officeart/2016/7/layout/BasicLinearProcessNumbered"/>
    <dgm:cxn modelId="{AAFDC629-B142-49F0-BECD-C2809F524350}" type="presParOf" srcId="{3D7C6A6D-2C3C-46C0-995E-B78370229687}" destId="{F22D3194-9D89-4F63-8EFB-BEDB9720FCE8}" srcOrd="4" destOrd="0" presId="urn:microsoft.com/office/officeart/2016/7/layout/BasicLinearProcessNumbered"/>
    <dgm:cxn modelId="{8DD964D7-6272-4345-9858-CB3D3A170C49}" type="presParOf" srcId="{F22D3194-9D89-4F63-8EFB-BEDB9720FCE8}" destId="{895B1F25-AD8A-4B9D-82BF-44829D3D79FD}" srcOrd="0" destOrd="0" presId="urn:microsoft.com/office/officeart/2016/7/layout/BasicLinearProcessNumbered"/>
    <dgm:cxn modelId="{BC92A6BC-70D9-4199-994C-9F415928D5A3}" type="presParOf" srcId="{F22D3194-9D89-4F63-8EFB-BEDB9720FCE8}" destId="{242D5AFE-79CA-4785-A393-DBB900C875D9}" srcOrd="1" destOrd="0" presId="urn:microsoft.com/office/officeart/2016/7/layout/BasicLinearProcessNumbered"/>
    <dgm:cxn modelId="{F7B753FB-186B-43BB-94B8-D0C2895CDF93}" type="presParOf" srcId="{F22D3194-9D89-4F63-8EFB-BEDB9720FCE8}" destId="{9DEBA2F6-2C23-44F9-96CB-26242342164A}" srcOrd="2" destOrd="0" presId="urn:microsoft.com/office/officeart/2016/7/layout/BasicLinearProcessNumbered"/>
    <dgm:cxn modelId="{A683B642-73AB-4D38-92CC-7DA6314753B1}" type="presParOf" srcId="{F22D3194-9D89-4F63-8EFB-BEDB9720FCE8}" destId="{0470B498-433B-4810-9C71-8E8532D7ABA4}" srcOrd="3" destOrd="0" presId="urn:microsoft.com/office/officeart/2016/7/layout/BasicLinearProcessNumbered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CB27643-7479-4D44-BA1D-50C995849CF5}">
      <dsp:nvSpPr>
        <dsp:cNvPr id="0" name=""/>
        <dsp:cNvSpPr/>
      </dsp:nvSpPr>
      <dsp:spPr>
        <a:xfrm>
          <a:off x="0" y="0"/>
          <a:ext cx="3286125" cy="4351338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6199" tIns="330200" rIns="256199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Installing express with npm</a:t>
          </a:r>
        </a:p>
      </dsp:txBody>
      <dsp:txXfrm>
        <a:off x="0" y="1653508"/>
        <a:ext cx="3286125" cy="2610802"/>
      </dsp:txXfrm>
    </dsp:sp>
    <dsp:sp modelId="{E099FFA7-A61C-4939-927B-75CAB37FFA65}">
      <dsp:nvSpPr>
        <dsp:cNvPr id="0" name=""/>
        <dsp:cNvSpPr/>
      </dsp:nvSpPr>
      <dsp:spPr>
        <a:xfrm>
          <a:off x="990361" y="435133"/>
          <a:ext cx="1305401" cy="1305401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774" tIns="12700" rIns="101774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1</a:t>
          </a:r>
        </a:p>
      </dsp:txBody>
      <dsp:txXfrm>
        <a:off x="1181533" y="626305"/>
        <a:ext cx="923057" cy="923057"/>
      </dsp:txXfrm>
    </dsp:sp>
    <dsp:sp modelId="{B6868C03-94D5-4B24-A9E0-9E9B7E088D18}">
      <dsp:nvSpPr>
        <dsp:cNvPr id="0" name=""/>
        <dsp:cNvSpPr/>
      </dsp:nvSpPr>
      <dsp:spPr>
        <a:xfrm>
          <a:off x="0" y="4351266"/>
          <a:ext cx="3286125" cy="72"/>
        </a:xfrm>
        <a:prstGeom prst="rect">
          <a:avLst/>
        </a:prstGeom>
        <a:solidFill>
          <a:schemeClr val="accent2">
            <a:hueOff val="1288723"/>
            <a:satOff val="-3699"/>
            <a:lumOff val="-5922"/>
            <a:alphaOff val="0"/>
          </a:schemeClr>
        </a:solidFill>
        <a:ln w="19050" cap="flat" cmpd="sng" algn="ctr">
          <a:solidFill>
            <a:schemeClr val="accent2">
              <a:hueOff val="1288723"/>
              <a:satOff val="-3699"/>
              <a:lumOff val="-592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134AE4-7E3F-4BD6-AC57-F36575A5292A}">
      <dsp:nvSpPr>
        <dsp:cNvPr id="0" name=""/>
        <dsp:cNvSpPr/>
      </dsp:nvSpPr>
      <dsp:spPr>
        <a:xfrm>
          <a:off x="3614737" y="0"/>
          <a:ext cx="3286125" cy="4351338"/>
        </a:xfrm>
        <a:prstGeom prst="rect">
          <a:avLst/>
        </a:prstGeom>
        <a:solidFill>
          <a:schemeClr val="accent2">
            <a:tint val="40000"/>
            <a:alpha val="90000"/>
            <a:hueOff val="3367359"/>
            <a:satOff val="-31116"/>
            <a:lumOff val="-3508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3367359"/>
              <a:satOff val="-31116"/>
              <a:lumOff val="-350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6199" tIns="330200" rIns="256199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Replacing our Node server for an Express server</a:t>
          </a:r>
        </a:p>
      </dsp:txBody>
      <dsp:txXfrm>
        <a:off x="3614737" y="1653508"/>
        <a:ext cx="3286125" cy="2610802"/>
      </dsp:txXfrm>
    </dsp:sp>
    <dsp:sp modelId="{9E7FCB0C-6806-41BA-95B0-CCFA900FF490}">
      <dsp:nvSpPr>
        <dsp:cNvPr id="0" name=""/>
        <dsp:cNvSpPr/>
      </dsp:nvSpPr>
      <dsp:spPr>
        <a:xfrm>
          <a:off x="4605099" y="435133"/>
          <a:ext cx="1305401" cy="1305401"/>
        </a:xfrm>
        <a:prstGeom prst="ellipse">
          <a:avLst/>
        </a:prstGeom>
        <a:solidFill>
          <a:schemeClr val="accent2">
            <a:hueOff val="2577445"/>
            <a:satOff val="-7397"/>
            <a:lumOff val="-11844"/>
            <a:alphaOff val="0"/>
          </a:schemeClr>
        </a:solidFill>
        <a:ln w="19050" cap="flat" cmpd="sng" algn="ctr">
          <a:solidFill>
            <a:schemeClr val="accent2">
              <a:hueOff val="2577445"/>
              <a:satOff val="-7397"/>
              <a:lumOff val="-1184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774" tIns="12700" rIns="101774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2</a:t>
          </a:r>
        </a:p>
      </dsp:txBody>
      <dsp:txXfrm>
        <a:off x="4796271" y="626305"/>
        <a:ext cx="923057" cy="923057"/>
      </dsp:txXfrm>
    </dsp:sp>
    <dsp:sp modelId="{CEA978F3-33F9-4893-990C-79B13089AA70}">
      <dsp:nvSpPr>
        <dsp:cNvPr id="0" name=""/>
        <dsp:cNvSpPr/>
      </dsp:nvSpPr>
      <dsp:spPr>
        <a:xfrm>
          <a:off x="3614737" y="4351266"/>
          <a:ext cx="3286125" cy="72"/>
        </a:xfrm>
        <a:prstGeom prst="rect">
          <a:avLst/>
        </a:prstGeom>
        <a:solidFill>
          <a:schemeClr val="accent2">
            <a:hueOff val="3866169"/>
            <a:satOff val="-11096"/>
            <a:lumOff val="-17765"/>
            <a:alphaOff val="0"/>
          </a:schemeClr>
        </a:solidFill>
        <a:ln w="19050" cap="flat" cmpd="sng" algn="ctr">
          <a:solidFill>
            <a:schemeClr val="accent2">
              <a:hueOff val="3866169"/>
              <a:satOff val="-11096"/>
              <a:lumOff val="-17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5B1F25-AD8A-4B9D-82BF-44829D3D79FD}">
      <dsp:nvSpPr>
        <dsp:cNvPr id="0" name=""/>
        <dsp:cNvSpPr/>
      </dsp:nvSpPr>
      <dsp:spPr>
        <a:xfrm>
          <a:off x="7229475" y="0"/>
          <a:ext cx="3286125" cy="4351338"/>
        </a:xfrm>
        <a:prstGeom prst="rect">
          <a:avLst/>
        </a:prstGeom>
        <a:solidFill>
          <a:schemeClr val="accent2">
            <a:tint val="40000"/>
            <a:alpha val="90000"/>
            <a:hueOff val="6734718"/>
            <a:satOff val="-62232"/>
            <a:lumOff val="-7015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6734718"/>
              <a:satOff val="-62232"/>
              <a:lumOff val="-701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6199" tIns="330200" rIns="256199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Replacing our Node book server for an Express book server</a:t>
          </a:r>
        </a:p>
      </dsp:txBody>
      <dsp:txXfrm>
        <a:off x="7229475" y="1653508"/>
        <a:ext cx="3286125" cy="2610802"/>
      </dsp:txXfrm>
    </dsp:sp>
    <dsp:sp modelId="{242D5AFE-79CA-4785-A393-DBB900C875D9}">
      <dsp:nvSpPr>
        <dsp:cNvPr id="0" name=""/>
        <dsp:cNvSpPr/>
      </dsp:nvSpPr>
      <dsp:spPr>
        <a:xfrm>
          <a:off x="8219836" y="435133"/>
          <a:ext cx="1305401" cy="1305401"/>
        </a:xfrm>
        <a:prstGeom prst="ellipse">
          <a:avLst/>
        </a:prstGeom>
        <a:solidFill>
          <a:schemeClr val="accent2">
            <a:hueOff val="5154891"/>
            <a:satOff val="-14794"/>
            <a:lumOff val="-23687"/>
            <a:alphaOff val="0"/>
          </a:schemeClr>
        </a:solidFill>
        <a:ln w="19050" cap="flat" cmpd="sng" algn="ctr">
          <a:solidFill>
            <a:schemeClr val="accent2">
              <a:hueOff val="5154891"/>
              <a:satOff val="-14794"/>
              <a:lumOff val="-2368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774" tIns="12700" rIns="101774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3</a:t>
          </a:r>
        </a:p>
      </dsp:txBody>
      <dsp:txXfrm>
        <a:off x="8411008" y="626305"/>
        <a:ext cx="923057" cy="923057"/>
      </dsp:txXfrm>
    </dsp:sp>
    <dsp:sp modelId="{9DEBA2F6-2C23-44F9-96CB-26242342164A}">
      <dsp:nvSpPr>
        <dsp:cNvPr id="0" name=""/>
        <dsp:cNvSpPr/>
      </dsp:nvSpPr>
      <dsp:spPr>
        <a:xfrm>
          <a:off x="7229475" y="4351266"/>
          <a:ext cx="3286125" cy="72"/>
        </a:xfrm>
        <a:prstGeom prst="rect">
          <a:avLst/>
        </a:prstGeom>
        <a:solidFill>
          <a:schemeClr val="accent2">
            <a:hueOff val="6443614"/>
            <a:satOff val="-18493"/>
            <a:lumOff val="-29609"/>
            <a:alphaOff val="0"/>
          </a:schemeClr>
        </a:solidFill>
        <a:ln w="19050" cap="flat" cmpd="sng" algn="ctr">
          <a:solidFill>
            <a:schemeClr val="accent2">
              <a:hueOff val="6443614"/>
              <a:satOff val="-18493"/>
              <a:lumOff val="-2960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BasicLinearProcessNumbered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F2C9DD-CFC8-464A-94C8-FD3CBD34B639}" type="datetimeFigureOut">
              <a:rPr lang="en-CA" smtClean="0"/>
              <a:t>2025-01-06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E5F4E3-A309-4C3F-B003-29672289176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588048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E5F4E3-A309-4C3F-B003-29672289176B}" type="slidenum">
              <a:rPr lang="en-CA" smtClean="0"/>
              <a:t>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509506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8388A8-D422-4AE1-8BB6-188451E9E3E9}" type="slidenum">
              <a:rPr lang="en-CA" smtClean="0"/>
              <a:t>33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794859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43845E-2ED7-697A-6A72-FB6CA52853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8C0D33-DE3A-181F-8A14-AB4713F08D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E60B33-B350-F1CE-24B0-3A0F04B55E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5DE69-7B9F-4445-90FD-2E77C26AB389}" type="datetimeFigureOut">
              <a:rPr lang="en-CA" smtClean="0"/>
              <a:t>2025-01-06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5C0174-8249-75FD-9BA7-F28D293A35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228B9A-C7B2-9341-D45E-F22A6E28E0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9CF66-40FB-4131-BF55-4A3AAD06B3B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568674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12F163-E9F1-2FDF-A02F-7A4C60B1D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1F127E-3603-F23D-06A0-DA2066F7C2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BFD3DE-5DE2-91AC-4A3C-97D2A98D03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5DE69-7B9F-4445-90FD-2E77C26AB389}" type="datetimeFigureOut">
              <a:rPr lang="en-CA" smtClean="0"/>
              <a:t>2025-01-06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8DD783-215A-E332-694C-D622A5C0E4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B4F789-DCBE-39FF-6025-BDF014825F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9CF66-40FB-4131-BF55-4A3AAD06B3B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21157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76CF3A4-BA0F-239B-914A-400348F504B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BC5C57B-9536-9CFD-DA49-ABC346159F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15FB03-71EB-F5A7-24C1-413BA2ED8E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5DE69-7B9F-4445-90FD-2E77C26AB389}" type="datetimeFigureOut">
              <a:rPr lang="en-CA" smtClean="0"/>
              <a:t>2025-01-06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E7B400-CCFC-4278-095E-1C054CAE5A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55DC55-EBD6-70D9-7694-9403A21DAB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9CF66-40FB-4131-BF55-4A3AAD06B3B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890084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A0724F-7EC5-CBAC-8CBE-E440C565C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D015C8-F7E0-BEA3-5E1B-62F23CFD4A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209A64-7E5A-A501-7EF0-9DCDB8AC1B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5DE69-7B9F-4445-90FD-2E77C26AB389}" type="datetimeFigureOut">
              <a:rPr lang="en-CA" smtClean="0"/>
              <a:t>2025-01-06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51FABB-6188-9A80-9991-5958D83D69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B8DDB9-54D1-6FCC-698D-F6BD8FF4E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9CF66-40FB-4131-BF55-4A3AAD06B3B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616695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9216E0-3E18-31B2-916C-25831C2BE7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20F7C2-F688-C95C-D4DF-BAF754AC29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708C2C-A16B-BDD6-1324-5CF59ADADF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5DE69-7B9F-4445-90FD-2E77C26AB389}" type="datetimeFigureOut">
              <a:rPr lang="en-CA" smtClean="0"/>
              <a:t>2025-01-06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E66DB6-5EFD-7D51-8996-027EC3343E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796205-862D-795D-CF4E-AB45AF900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9CF66-40FB-4131-BF55-4A3AAD06B3B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384491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D791B8-A936-B532-F40E-025BA2A8C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D9EAC6-5BC2-4573-435D-D06C3120BB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7E5F20-BEB8-0164-2AA2-807BAC2224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F89595-EB1D-02B9-5259-B460C2003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5DE69-7B9F-4445-90FD-2E77C26AB389}" type="datetimeFigureOut">
              <a:rPr lang="en-CA" smtClean="0"/>
              <a:t>2025-01-06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49AA0B-585B-A9F2-E004-97448BB25E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A08CAD-0958-8A28-B35B-E78413C33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9CF66-40FB-4131-BF55-4A3AAD06B3B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137236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D6261-0D86-BF01-CF25-6AEFCC1D73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0FCFEF-0922-8C8F-E602-E641ED1C25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EAD9B4-E11B-8F09-B472-B9BC7860D8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C41171-3C83-10E2-DE67-293D4F6425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A3B0DD3-58BC-EA80-486C-4C750A19E1B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F116783-4C4B-F7D3-8A33-AB0E777FA8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5DE69-7B9F-4445-90FD-2E77C26AB389}" type="datetimeFigureOut">
              <a:rPr lang="en-CA" smtClean="0"/>
              <a:t>2025-01-06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B1EEE02-EDE8-6908-AA68-4B480A1F87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5B7B9A5-8345-5E6A-3240-05B3491D2F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9CF66-40FB-4131-BF55-4A3AAD06B3B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714223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B84A7D-67BB-4679-4E53-C3852D9A7C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4970C9-D198-BD58-2E5E-E045599738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5DE69-7B9F-4445-90FD-2E77C26AB389}" type="datetimeFigureOut">
              <a:rPr lang="en-CA" smtClean="0"/>
              <a:t>2025-01-06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C96369-D358-4D00-0935-352C694E64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0D7248-6423-EBD2-79F5-69D87A98EF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9CF66-40FB-4131-BF55-4A3AAD06B3B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957816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6F66C52-2EB1-F296-B81A-25A30CA647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5DE69-7B9F-4445-90FD-2E77C26AB389}" type="datetimeFigureOut">
              <a:rPr lang="en-CA" smtClean="0"/>
              <a:t>2025-01-06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54534F-D4F9-1727-701E-E004DA3F9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8C953B-3CD5-318D-88CB-3D4441175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9CF66-40FB-4131-BF55-4A3AAD06B3B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62577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78C2E-0407-CA6A-F211-CB7B5AFA35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71A49D-B49B-912B-2652-4483E00CE9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7466CB-36E8-D8C9-56D4-1D7E7AB867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54635A-FE3B-1E21-CCA4-6C4EAB461F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5DE69-7B9F-4445-90FD-2E77C26AB389}" type="datetimeFigureOut">
              <a:rPr lang="en-CA" smtClean="0"/>
              <a:t>2025-01-06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79F60B-79DE-A0D0-C0F5-8F3CB41399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E7002E-BF26-0E34-ECF5-0E61A2678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9CF66-40FB-4131-BF55-4A3AAD06B3B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426288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40D9D9-83F2-FD2D-614A-8485F7B9B7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BD60D3D-7A13-372E-23E6-E6B935E02F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68C23B-623E-7A82-361F-6DCB1FC469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D63C66-EFE9-02DE-DB24-20ED8BF1FF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5DE69-7B9F-4445-90FD-2E77C26AB389}" type="datetimeFigureOut">
              <a:rPr lang="en-CA" smtClean="0"/>
              <a:t>2025-01-06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B8DA1D-33D8-A313-9721-FFBE203A6F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B0E0D6-041E-0FC9-FD84-6E2CB19E2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9CF66-40FB-4131-BF55-4A3AAD06B3B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8962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6E3F017-817B-3397-1E5B-B26270ADA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7915E1-6388-43A2-B9AA-7D827C00E1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8377A3-53AE-80B7-FA72-821FA0E1765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545DE69-7B9F-4445-90FD-2E77C26AB389}" type="datetimeFigureOut">
              <a:rPr lang="en-CA" smtClean="0"/>
              <a:t>2025-01-06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8A2594-A69F-83D6-8D6A-91E7061142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945573-0C0F-6282-8B09-8545B6EE10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F89CF66-40FB-4131-BF55-4A3AAD06B3B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61205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nodejs.org/api/http.html#httpcreateserveroptions-requestlistener" TargetMode="External"/><Relationship Id="rId2" Type="http://schemas.openxmlformats.org/officeDocument/2006/relationships/hyperlink" Target="https://nodejs.org/api/http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w3schools.com/nodejs/nodejs_http.asp" TargetMode="Externa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npmjs.com/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npmjs.com/package/nodemon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jpe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npmjs.com/package/express" TargetMode="Externa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77D6B2E-37A3-429E-A37C-F30ED6487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1723" y="-1"/>
            <a:ext cx="12225953" cy="6868071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41959" y="-3"/>
            <a:ext cx="11772269" cy="6868074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83000"/>
                </a:schemeClr>
              </a:gs>
              <a:gs pos="100000">
                <a:schemeClr val="accent1"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5200" y="0"/>
            <a:ext cx="3623374" cy="686807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064D5D5-227B-4F66-9AEA-46F570E79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5875" y="-3"/>
            <a:ext cx="12233581" cy="6868076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73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46B67A4-D328-4747-A82B-65E84FA463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484334" y="-861824"/>
            <a:ext cx="6861931" cy="8597859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27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993193">
            <a:off x="1186972" y="1089049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6000"/>
                </a:schemeClr>
              </a:gs>
              <a:gs pos="85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4020D5-25A8-AFC8-9709-D0AFB2BAE7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62567" y="818984"/>
            <a:ext cx="6714699" cy="3178689"/>
          </a:xfrm>
        </p:spPr>
        <p:txBody>
          <a:bodyPr>
            <a:normAutofit/>
          </a:bodyPr>
          <a:lstStyle/>
          <a:p>
            <a:pPr algn="l"/>
            <a:r>
              <a:rPr lang="en-US" sz="4800" dirty="0">
                <a:solidFill>
                  <a:srgbClr val="FFFFFF"/>
                </a:solidFill>
              </a:rPr>
              <a:t>Modern Web Technologies</a:t>
            </a:r>
            <a:br>
              <a:rPr lang="en-US" sz="4800" dirty="0">
                <a:solidFill>
                  <a:srgbClr val="FFFFFF"/>
                </a:solidFill>
              </a:rPr>
            </a:br>
            <a:r>
              <a:rPr lang="en-US" sz="4800" dirty="0">
                <a:solidFill>
                  <a:srgbClr val="FFFFFF"/>
                </a:solidFill>
              </a:rPr>
              <a:t>Week 2</a:t>
            </a:r>
            <a:endParaRPr lang="en-CA" sz="4800" dirty="0">
              <a:solidFill>
                <a:srgbClr val="FFFFFF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4490110"/>
            <a:ext cx="12217710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63172C7-2C5E-2DF1-328B-BFDE60B31C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85397" y="4960961"/>
            <a:ext cx="7055893" cy="1078054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rgbClr val="FFFFFF"/>
                </a:solidFill>
              </a:rPr>
              <a:t>Instructor: Harman Mann</a:t>
            </a:r>
          </a:p>
        </p:txBody>
      </p:sp>
    </p:spTree>
    <p:extLst>
      <p:ext uri="{BB962C8B-B14F-4D97-AF65-F5344CB8AC3E}">
        <p14:creationId xmlns:p14="http://schemas.microsoft.com/office/powerpoint/2010/main" val="8344106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E08EF0-A2E8-F886-4FE7-D03A21617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FS module</a:t>
            </a:r>
            <a:endParaRPr lang="en-CA" sz="400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6FFEA5-2173-C66B-410D-729F1B36E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2318197"/>
            <a:ext cx="9724031" cy="3683358"/>
          </a:xfrm>
        </p:spPr>
        <p:txBody>
          <a:bodyPr anchor="ctr">
            <a:normAutofit lnSpcReduction="10000"/>
          </a:bodyPr>
          <a:lstStyle/>
          <a:p>
            <a:r>
              <a:rPr lang="en-US" sz="2400" dirty="0"/>
              <a:t>Fs – File System</a:t>
            </a:r>
          </a:p>
          <a:p>
            <a:r>
              <a:rPr lang="en-US" sz="2400" dirty="0"/>
              <a:t>This module allows us to do CRUD operations on our machines</a:t>
            </a:r>
          </a:p>
          <a:p>
            <a:pPr lvl="1"/>
            <a:r>
              <a:rPr lang="en-US" dirty="0"/>
              <a:t>Create files / directories</a:t>
            </a:r>
          </a:p>
          <a:p>
            <a:pPr lvl="1"/>
            <a:r>
              <a:rPr lang="en-US" dirty="0"/>
              <a:t>Read files / directories</a:t>
            </a:r>
          </a:p>
          <a:p>
            <a:pPr lvl="1"/>
            <a:r>
              <a:rPr lang="en-US" dirty="0"/>
              <a:t>Update files / directories</a:t>
            </a:r>
          </a:p>
          <a:p>
            <a:pPr lvl="1"/>
            <a:r>
              <a:rPr lang="en-US" dirty="0"/>
              <a:t>Delete files / directories</a:t>
            </a:r>
          </a:p>
          <a:p>
            <a:r>
              <a:rPr lang="en-US" sz="2400" dirty="0"/>
              <a:t>Most used functions:</a:t>
            </a:r>
          </a:p>
          <a:p>
            <a:pPr lvl="1"/>
            <a:r>
              <a:rPr lang="en-US" b="1" dirty="0" err="1"/>
              <a:t>Fs.readFile</a:t>
            </a:r>
            <a:r>
              <a:rPr lang="en-US" b="1" dirty="0"/>
              <a:t>, </a:t>
            </a:r>
            <a:r>
              <a:rPr lang="en-US" b="1" dirty="0" err="1"/>
              <a:t>writefile</a:t>
            </a:r>
            <a:r>
              <a:rPr lang="en-US" b="1" dirty="0"/>
              <a:t>, </a:t>
            </a:r>
            <a:r>
              <a:rPr lang="en-US" b="1" dirty="0" err="1"/>
              <a:t>readdir</a:t>
            </a:r>
            <a:r>
              <a:rPr lang="en-US" dirty="0"/>
              <a:t>, (with their synchronous versions)</a:t>
            </a:r>
          </a:p>
          <a:p>
            <a:r>
              <a:rPr lang="en-US" sz="2400" dirty="0"/>
              <a:t>This can be used synchronously and asynchronously </a:t>
            </a:r>
            <a:endParaRPr lang="en-CA" sz="2400" dirty="0"/>
          </a:p>
        </p:txBody>
      </p:sp>
    </p:spTree>
    <p:extLst>
      <p:ext uri="{BB962C8B-B14F-4D97-AF65-F5344CB8AC3E}">
        <p14:creationId xmlns:p14="http://schemas.microsoft.com/office/powerpoint/2010/main" val="32721404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9D32F93-50AC-4C46-A5DB-291C60DDB7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7D3FE8-B27B-9548-6842-8337A02409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9303" y="1192494"/>
            <a:ext cx="9613397" cy="2066879"/>
          </a:xfrm>
          <a:prstGeom prst="rect">
            <a:avLst/>
          </a:prstGeom>
        </p:spPr>
      </p:pic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E04B5EB-F158-4507-90DD-BD23620C7C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B7C0F9-3C6B-6DF5-8B59-99F73A751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9304" y="3429000"/>
            <a:ext cx="8921672" cy="171330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Quick Question: What does this do?</a:t>
            </a:r>
          </a:p>
        </p:txBody>
      </p:sp>
    </p:spTree>
    <p:extLst>
      <p:ext uri="{BB962C8B-B14F-4D97-AF65-F5344CB8AC3E}">
        <p14:creationId xmlns:p14="http://schemas.microsoft.com/office/powerpoint/2010/main" val="40510735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D25F302-27C5-414F-97F8-6EA0A6C02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830A36F8-48C2-4842-A87B-8CE8DF4E7F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F451A30-466B-4996-9BA5-CD6ABCC6D5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B7C0F9-3C6B-6DF5-8B59-99F73A751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9305" y="3415754"/>
            <a:ext cx="9471956" cy="113711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Quick Question: What does this do?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7D3FE8-B27B-9548-6842-8337A02409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9304" y="1374012"/>
            <a:ext cx="7745969" cy="166538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269A5C3-5F63-687B-4D67-77DF10EBFE09}"/>
              </a:ext>
            </a:extLst>
          </p:cNvPr>
          <p:cNvSpPr txBox="1"/>
          <p:nvPr/>
        </p:nvSpPr>
        <p:spPr>
          <a:xfrm>
            <a:off x="1289304" y="4612943"/>
            <a:ext cx="7745969" cy="140822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100"/>
              <a:t>Line 1: Import the fs module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100"/>
              <a:t>Line 2: declare a variable and run this operation: 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100"/>
              <a:t>Using FS, read a file synchronously called “jdonData.json”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100"/>
              <a:t>save its contents into our variable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100"/>
              <a:t>Line 3: Declare a variable contacts and extract the json data from the myData variable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100"/>
              <a:t>Line 4: showcase the contacts using concole log</a:t>
            </a:r>
          </a:p>
        </p:txBody>
      </p:sp>
    </p:spTree>
    <p:extLst>
      <p:ext uri="{BB962C8B-B14F-4D97-AF65-F5344CB8AC3E}">
        <p14:creationId xmlns:p14="http://schemas.microsoft.com/office/powerpoint/2010/main" val="20862200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E08EF0-A2E8-F886-4FE7-D03A21617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Synchronous and Asynchronous</a:t>
            </a:r>
            <a:endParaRPr lang="en-CA" sz="400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6FFEA5-2173-C66B-410D-729F1B36E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025" y="1885279"/>
            <a:ext cx="11134725" cy="4601246"/>
          </a:xfrm>
        </p:spPr>
        <p:txBody>
          <a:bodyPr anchor="ctr">
            <a:normAutofit lnSpcReduction="10000"/>
          </a:bodyPr>
          <a:lstStyle/>
          <a:p>
            <a:r>
              <a:rPr lang="en-US" sz="2400" dirty="0"/>
              <a:t>The concept here is about how your app goes through the process of doing an operation</a:t>
            </a:r>
          </a:p>
          <a:p>
            <a:r>
              <a:rPr lang="en-US" sz="2400" dirty="0" err="1"/>
              <a:t>i.e</a:t>
            </a:r>
            <a:r>
              <a:rPr lang="en-US" sz="2400" dirty="0"/>
              <a:t>: consumer view: Opening an Image. They see the image app window open and eventually the image load in</a:t>
            </a:r>
          </a:p>
          <a:p>
            <a:r>
              <a:rPr lang="en-US" sz="2400" dirty="0"/>
              <a:t>From our view:</a:t>
            </a:r>
          </a:p>
          <a:p>
            <a:pPr lvl="1"/>
            <a:r>
              <a:rPr lang="en-US" dirty="0"/>
              <a:t>Open the image app</a:t>
            </a:r>
          </a:p>
          <a:p>
            <a:pPr lvl="1"/>
            <a:r>
              <a:rPr lang="en-US" dirty="0"/>
              <a:t>Start a process to look for the file </a:t>
            </a:r>
          </a:p>
          <a:p>
            <a:pPr lvl="1"/>
            <a:r>
              <a:rPr lang="en-US" dirty="0"/>
              <a:t>Load the file into the image app</a:t>
            </a:r>
          </a:p>
          <a:p>
            <a:pPr lvl="1"/>
            <a:r>
              <a:rPr lang="en-US" dirty="0"/>
              <a:t>When everything has been read, display the image to the user</a:t>
            </a:r>
          </a:p>
          <a:p>
            <a:pPr lvl="1"/>
            <a:r>
              <a:rPr lang="en-US" dirty="0"/>
              <a:t>Do we do this synchronously or asynchronously</a:t>
            </a:r>
          </a:p>
          <a:p>
            <a:endParaRPr lang="en-US" sz="2400" dirty="0"/>
          </a:p>
          <a:p>
            <a:r>
              <a:rPr lang="en-US" sz="2400" dirty="0"/>
              <a:t>What's the point?</a:t>
            </a:r>
            <a:endParaRPr lang="en-CA" sz="2400" dirty="0"/>
          </a:p>
        </p:txBody>
      </p:sp>
    </p:spTree>
    <p:extLst>
      <p:ext uri="{BB962C8B-B14F-4D97-AF65-F5344CB8AC3E}">
        <p14:creationId xmlns:p14="http://schemas.microsoft.com/office/powerpoint/2010/main" val="27976972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E08EF0-A2E8-F886-4FE7-D03A21617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Consider YouTube for example</a:t>
            </a:r>
            <a:endParaRPr lang="en-CA" sz="400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6FFEA5-2173-C66B-410D-729F1B36E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9351" y="1885280"/>
            <a:ext cx="11380224" cy="4678182"/>
          </a:xfrm>
        </p:spPr>
        <p:txBody>
          <a:bodyPr anchor="ctr">
            <a:normAutofit/>
          </a:bodyPr>
          <a:lstStyle/>
          <a:p>
            <a:r>
              <a:rPr lang="en-US" sz="3200" dirty="0"/>
              <a:t>Does it load all at once or section by section -&gt; (its section by section, our internet speeds are getting faster to hide the times)</a:t>
            </a:r>
          </a:p>
          <a:p>
            <a:r>
              <a:rPr lang="en-CA" sz="3200" dirty="0"/>
              <a:t>We get the initial page load</a:t>
            </a:r>
          </a:p>
          <a:p>
            <a:r>
              <a:rPr lang="en-CA" sz="3200" dirty="0"/>
              <a:t>Quickly our subscription loads in</a:t>
            </a:r>
          </a:p>
          <a:p>
            <a:r>
              <a:rPr lang="en-CA" sz="3200" dirty="0"/>
              <a:t>Video thumbnails also load in</a:t>
            </a:r>
          </a:p>
          <a:p>
            <a:endParaRPr lang="en-CA" sz="2000" dirty="0"/>
          </a:p>
        </p:txBody>
      </p:sp>
    </p:spTree>
    <p:extLst>
      <p:ext uri="{BB962C8B-B14F-4D97-AF65-F5344CB8AC3E}">
        <p14:creationId xmlns:p14="http://schemas.microsoft.com/office/powerpoint/2010/main" val="30860721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A12B40-C587-AF8C-B51B-936754F65D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FS Module Code Example (we will do this later)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87376A-91F2-AF1C-F545-6932193ABB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2428" y="755473"/>
            <a:ext cx="7225748" cy="5347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9049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E08EF0-A2E8-F886-4FE7-D03A21617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The important module: http</a:t>
            </a:r>
            <a:endParaRPr lang="en-CA" sz="400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6FFEA5-2173-C66B-410D-729F1B36E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2318197"/>
            <a:ext cx="9724031" cy="3683358"/>
          </a:xfrm>
        </p:spPr>
        <p:txBody>
          <a:bodyPr anchor="ctr">
            <a:normAutofit/>
          </a:bodyPr>
          <a:lstStyle/>
          <a:p>
            <a:r>
              <a:rPr lang="en-US" sz="3600" dirty="0"/>
              <a:t>What is http?</a:t>
            </a:r>
          </a:p>
          <a:p>
            <a:r>
              <a:rPr lang="en-US" sz="3600" dirty="0"/>
              <a:t>Where have you seen it before – ‘http’?</a:t>
            </a:r>
            <a:endParaRPr lang="en-CA" sz="3600" dirty="0"/>
          </a:p>
        </p:txBody>
      </p:sp>
    </p:spTree>
    <p:extLst>
      <p:ext uri="{BB962C8B-B14F-4D97-AF65-F5344CB8AC3E}">
        <p14:creationId xmlns:p14="http://schemas.microsoft.com/office/powerpoint/2010/main" val="2401672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E08EF0-A2E8-F886-4FE7-D03A21617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The important module: http</a:t>
            </a:r>
            <a:endParaRPr lang="en-CA" sz="400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6FFEA5-2173-C66B-410D-729F1B36E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1885280"/>
            <a:ext cx="9724031" cy="4678182"/>
          </a:xfrm>
        </p:spPr>
        <p:txBody>
          <a:bodyPr anchor="ctr">
            <a:normAutofit fontScale="92500" lnSpcReduction="10000"/>
          </a:bodyPr>
          <a:lstStyle/>
          <a:p>
            <a:r>
              <a:rPr lang="en-US" dirty="0"/>
              <a:t>http will allow us to make a web server and begin the rest of our classes.</a:t>
            </a:r>
          </a:p>
          <a:p>
            <a:r>
              <a:rPr lang="en-US" dirty="0"/>
              <a:t>It will handle requests and responses</a:t>
            </a:r>
          </a:p>
          <a:p>
            <a:r>
              <a:rPr lang="en-US" dirty="0"/>
              <a:t>Key things it will do (then subsequently Express (next class))</a:t>
            </a:r>
          </a:p>
          <a:p>
            <a:pPr lvl="1"/>
            <a:r>
              <a:rPr lang="en-US" sz="2800" dirty="0"/>
              <a:t>Create a server – </a:t>
            </a:r>
            <a:r>
              <a:rPr lang="en-US" sz="2800" dirty="0" err="1"/>
              <a:t>http.createServer</a:t>
            </a:r>
            <a:r>
              <a:rPr lang="en-US" sz="2800" dirty="0"/>
              <a:t>()</a:t>
            </a:r>
          </a:p>
          <a:p>
            <a:pPr lvl="1"/>
            <a:r>
              <a:rPr lang="en-US" sz="2800" dirty="0"/>
              <a:t>Handle routing</a:t>
            </a:r>
          </a:p>
          <a:p>
            <a:pPr lvl="2"/>
            <a:r>
              <a:rPr lang="en-US" sz="2800" dirty="0"/>
              <a:t>When we setup a server, we get 2 arguments to play with (this is apart of http)</a:t>
            </a:r>
          </a:p>
          <a:p>
            <a:pPr lvl="2"/>
            <a:r>
              <a:rPr lang="en-US" sz="2800" dirty="0"/>
              <a:t>The request object (req)</a:t>
            </a:r>
          </a:p>
          <a:p>
            <a:pPr lvl="2"/>
            <a:r>
              <a:rPr lang="en-US" sz="2800" dirty="0"/>
              <a:t>The response object (res)</a:t>
            </a:r>
          </a:p>
          <a:p>
            <a:pPr lvl="1"/>
            <a:r>
              <a:rPr lang="en-US" sz="2800" dirty="0"/>
              <a:t>Serving Content – Sending out data, web pages </a:t>
            </a:r>
            <a:r>
              <a:rPr lang="en-US" sz="2800" dirty="0" err="1"/>
              <a:t>etc</a:t>
            </a:r>
            <a:endParaRPr lang="en-US" sz="2800" dirty="0"/>
          </a:p>
          <a:p>
            <a:pPr lvl="1"/>
            <a:r>
              <a:rPr lang="en-US" sz="2800" dirty="0"/>
              <a:t>Listening **</a:t>
            </a:r>
            <a:endParaRPr lang="en-CA" sz="2800" dirty="0"/>
          </a:p>
        </p:txBody>
      </p:sp>
    </p:spTree>
    <p:extLst>
      <p:ext uri="{BB962C8B-B14F-4D97-AF65-F5344CB8AC3E}">
        <p14:creationId xmlns:p14="http://schemas.microsoft.com/office/powerpoint/2010/main" val="7148697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E08EF0-A2E8-F886-4FE7-D03A21617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The important module: http</a:t>
            </a:r>
            <a:endParaRPr lang="en-CA" sz="400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6FFEA5-2173-C66B-410D-729F1B36E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2318197"/>
            <a:ext cx="9724031" cy="3683358"/>
          </a:xfrm>
        </p:spPr>
        <p:txBody>
          <a:bodyPr anchor="ctr">
            <a:normAutofit lnSpcReduction="10000"/>
          </a:bodyPr>
          <a:lstStyle/>
          <a:p>
            <a:r>
              <a:rPr lang="en-US" sz="2000" dirty="0"/>
              <a:t>Handle routing (req, res)</a:t>
            </a:r>
          </a:p>
          <a:p>
            <a:pPr lvl="1"/>
            <a:r>
              <a:rPr lang="en-US" sz="2000" dirty="0"/>
              <a:t>The request object (req)</a:t>
            </a:r>
          </a:p>
          <a:p>
            <a:pPr lvl="2"/>
            <a:r>
              <a:rPr lang="en-US" dirty="0"/>
              <a:t>This handles incoming requests from users</a:t>
            </a:r>
          </a:p>
          <a:p>
            <a:pPr lvl="2"/>
            <a:r>
              <a:rPr lang="en-US" dirty="0"/>
              <a:t>We have a way to break this down and understand part of the request object</a:t>
            </a:r>
          </a:p>
          <a:p>
            <a:pPr lvl="2"/>
            <a:r>
              <a:rPr lang="en-US" b="1" dirty="0"/>
              <a:t>We can, and will modify the request object in the future (just take this as a heads up)</a:t>
            </a:r>
          </a:p>
          <a:p>
            <a:pPr lvl="1"/>
            <a:r>
              <a:rPr lang="en-US" sz="2000" dirty="0"/>
              <a:t>The response object (res)</a:t>
            </a:r>
          </a:p>
          <a:p>
            <a:pPr lvl="2"/>
            <a:r>
              <a:rPr lang="en-US" dirty="0"/>
              <a:t>When we are done handling a request, we send back a response</a:t>
            </a:r>
          </a:p>
          <a:p>
            <a:pPr lvl="2"/>
            <a:r>
              <a:rPr lang="en-US" dirty="0"/>
              <a:t>It could be to end the connection</a:t>
            </a:r>
          </a:p>
          <a:p>
            <a:pPr lvl="2"/>
            <a:r>
              <a:rPr lang="en-US" dirty="0"/>
              <a:t>Sending out data</a:t>
            </a:r>
          </a:p>
          <a:p>
            <a:pPr lvl="2"/>
            <a:r>
              <a:rPr lang="en-US" dirty="0"/>
              <a:t>Sending out webpages</a:t>
            </a:r>
          </a:p>
          <a:p>
            <a:pPr lvl="2"/>
            <a:r>
              <a:rPr lang="en-US" dirty="0"/>
              <a:t>Sending out error messages</a:t>
            </a:r>
          </a:p>
        </p:txBody>
      </p:sp>
    </p:spTree>
    <p:extLst>
      <p:ext uri="{BB962C8B-B14F-4D97-AF65-F5344CB8AC3E}">
        <p14:creationId xmlns:p14="http://schemas.microsoft.com/office/powerpoint/2010/main" val="14593697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E08EF0-A2E8-F886-4FE7-D03A21617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The Listener</a:t>
            </a:r>
            <a:endParaRPr lang="en-CA" sz="400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6FFEA5-2173-C66B-410D-729F1B36E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2318197"/>
            <a:ext cx="9724031" cy="3683358"/>
          </a:xfrm>
        </p:spPr>
        <p:txBody>
          <a:bodyPr anchor="ctr">
            <a:normAutofit lnSpcReduction="10000"/>
          </a:bodyPr>
          <a:lstStyle/>
          <a:p>
            <a:r>
              <a:rPr lang="en-US" dirty="0"/>
              <a:t>Assuming you have done a few things in JavaScript before, or you have built some buttons before, maybe you have heard of “event listener”</a:t>
            </a:r>
          </a:p>
          <a:p>
            <a:r>
              <a:rPr lang="en-CA" dirty="0"/>
              <a:t>Essentially it waits for you to interact with it before doing its job</a:t>
            </a:r>
          </a:p>
          <a:p>
            <a:r>
              <a:rPr lang="en-CA" dirty="0"/>
              <a:t>Same thing with a Server</a:t>
            </a:r>
          </a:p>
          <a:p>
            <a:pPr lvl="1"/>
            <a:r>
              <a:rPr lang="en-CA" sz="2800" dirty="0"/>
              <a:t>It continues to listen to the internet for its ‘name’ to be called and before doing an action</a:t>
            </a:r>
          </a:p>
          <a:p>
            <a:pPr lvl="1"/>
            <a:r>
              <a:rPr lang="en-CA" sz="2800" dirty="0"/>
              <a:t>The name is our domain “youtube.com”</a:t>
            </a:r>
          </a:p>
        </p:txBody>
      </p:sp>
    </p:spTree>
    <p:extLst>
      <p:ext uri="{BB962C8B-B14F-4D97-AF65-F5344CB8AC3E}">
        <p14:creationId xmlns:p14="http://schemas.microsoft.com/office/powerpoint/2010/main" val="32867842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2" descr="Decoding Netflix: An In-Depth Look at the Tech Stack ...">
            <a:extLst>
              <a:ext uri="{FF2B5EF4-FFF2-40B4-BE49-F238E27FC236}">
                <a16:creationId xmlns:a16="http://schemas.microsoft.com/office/drawing/2014/main" id="{47011305-33F0-2DA7-6D81-501F4F4C40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669248" y="-1036"/>
            <a:ext cx="4852467" cy="6858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69293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E08EF0-A2E8-F886-4FE7-D03A21617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Domain vs Endpoint</a:t>
            </a:r>
            <a:endParaRPr lang="en-CA" sz="400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6FFEA5-2173-C66B-410D-729F1B36E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8675" y="1891970"/>
            <a:ext cx="10668000" cy="4671492"/>
          </a:xfrm>
        </p:spPr>
        <p:txBody>
          <a:bodyPr anchor="ctr">
            <a:normAutofit/>
          </a:bodyPr>
          <a:lstStyle/>
          <a:p>
            <a:r>
              <a:rPr lang="en-US" sz="2000" dirty="0"/>
              <a:t>When you look at something like this:</a:t>
            </a:r>
          </a:p>
          <a:p>
            <a:pPr lvl="1"/>
            <a:r>
              <a:rPr lang="en-US" sz="2000" dirty="0"/>
              <a:t>Example.com/about</a:t>
            </a:r>
          </a:p>
          <a:p>
            <a:pPr lvl="2"/>
            <a:r>
              <a:rPr lang="en-US" dirty="0"/>
              <a:t>Domain: example.com</a:t>
            </a:r>
          </a:p>
          <a:p>
            <a:pPr lvl="2"/>
            <a:r>
              <a:rPr lang="en-US" dirty="0"/>
              <a:t>Endpoint: /about</a:t>
            </a:r>
          </a:p>
          <a:p>
            <a:pPr lvl="1"/>
            <a:r>
              <a:rPr lang="en-CA" sz="2000" dirty="0"/>
              <a:t>Youtube.com/</a:t>
            </a:r>
            <a:r>
              <a:rPr lang="en-CA" sz="2000" dirty="0" err="1"/>
              <a:t>watch?v</a:t>
            </a:r>
            <a:r>
              <a:rPr lang="en-CA" sz="2000" dirty="0"/>
              <a:t>=</a:t>
            </a:r>
            <a:r>
              <a:rPr lang="en-CA" sz="2000" dirty="0" err="1"/>
              <a:t>somevideoidhere</a:t>
            </a:r>
            <a:endParaRPr lang="en-CA" sz="2000" dirty="0"/>
          </a:p>
          <a:p>
            <a:pPr lvl="2"/>
            <a:r>
              <a:rPr lang="en-CA" dirty="0"/>
              <a:t>Domain: youtube.com</a:t>
            </a:r>
          </a:p>
          <a:p>
            <a:pPr lvl="2"/>
            <a:r>
              <a:rPr lang="en-CA" dirty="0"/>
              <a:t>Endpoint + query: </a:t>
            </a:r>
            <a:r>
              <a:rPr lang="en-CA" dirty="0" err="1"/>
              <a:t>watch?v</a:t>
            </a:r>
            <a:r>
              <a:rPr lang="en-CA" dirty="0"/>
              <a:t>=</a:t>
            </a:r>
            <a:r>
              <a:rPr lang="en-CA" dirty="0" err="1"/>
              <a:t>somevideoidhere</a:t>
            </a:r>
            <a:endParaRPr lang="en-CA" dirty="0"/>
          </a:p>
          <a:p>
            <a:pPr lvl="2"/>
            <a:r>
              <a:rPr lang="en-CA" dirty="0"/>
              <a:t>Where is the item that confirms it’s a query?</a:t>
            </a:r>
          </a:p>
          <a:p>
            <a:pPr lvl="1"/>
            <a:r>
              <a:rPr lang="en-CA" sz="2000" dirty="0"/>
              <a:t>Ebay.com/</a:t>
            </a:r>
            <a:r>
              <a:rPr lang="en-CA" sz="2000" dirty="0" err="1"/>
              <a:t>itm</a:t>
            </a:r>
            <a:r>
              <a:rPr lang="en-CA" sz="2000" dirty="0"/>
              <a:t>/</a:t>
            </a:r>
            <a:r>
              <a:rPr lang="en-CA" sz="2000" dirty="0" err="1"/>
              <a:t>someitemid</a:t>
            </a:r>
            <a:endParaRPr lang="en-CA" sz="2000" dirty="0"/>
          </a:p>
          <a:p>
            <a:pPr lvl="2"/>
            <a:r>
              <a:rPr lang="en-CA" dirty="0"/>
              <a:t>Domain: ebay.com</a:t>
            </a:r>
          </a:p>
          <a:p>
            <a:pPr lvl="2"/>
            <a:r>
              <a:rPr lang="en-CA" dirty="0"/>
              <a:t>Endpoint + parameter: /</a:t>
            </a:r>
            <a:r>
              <a:rPr lang="en-CA" dirty="0" err="1"/>
              <a:t>itm</a:t>
            </a:r>
            <a:r>
              <a:rPr lang="en-CA" dirty="0"/>
              <a:t>/</a:t>
            </a:r>
            <a:r>
              <a:rPr lang="en-CA" dirty="0" err="1"/>
              <a:t>someitemid</a:t>
            </a:r>
            <a:endParaRPr lang="en-CA" dirty="0"/>
          </a:p>
          <a:p>
            <a:pPr lvl="2"/>
            <a:r>
              <a:rPr lang="en-CA" dirty="0"/>
              <a:t>Where is the item that confirms it’s a parameter?</a:t>
            </a:r>
          </a:p>
        </p:txBody>
      </p:sp>
    </p:spTree>
    <p:extLst>
      <p:ext uri="{BB962C8B-B14F-4D97-AF65-F5344CB8AC3E}">
        <p14:creationId xmlns:p14="http://schemas.microsoft.com/office/powerpoint/2010/main" val="23825433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E08EF0-A2E8-F886-4FE7-D03A21617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So, Lets build a server</a:t>
            </a:r>
            <a:endParaRPr lang="en-CA" sz="400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6FFEA5-2173-C66B-410D-729F1B36E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2318197"/>
            <a:ext cx="9724031" cy="3683358"/>
          </a:xfrm>
        </p:spPr>
        <p:txBody>
          <a:bodyPr anchor="ctr">
            <a:normAutofit/>
          </a:bodyPr>
          <a:lstStyle/>
          <a:p>
            <a:r>
              <a:rPr lang="en-US" sz="2000"/>
              <a:t>This is for anyone who wants to go back and check things:</a:t>
            </a:r>
          </a:p>
          <a:p>
            <a:r>
              <a:rPr lang="en-US" sz="2000"/>
              <a:t>Some references:</a:t>
            </a:r>
          </a:p>
          <a:p>
            <a:pPr lvl="1"/>
            <a:r>
              <a:rPr lang="en-CA" sz="2000">
                <a:hlinkClick r:id="rId2"/>
              </a:rPr>
              <a:t>HTTP | Node.js v22.7.0 Documentation (nodejs.org)</a:t>
            </a:r>
            <a:endParaRPr lang="en-US" sz="2000"/>
          </a:p>
          <a:p>
            <a:pPr lvl="1"/>
            <a:r>
              <a:rPr lang="en-CA" sz="2000">
                <a:hlinkClick r:id="rId3"/>
              </a:rPr>
              <a:t>https://nodejs.org/api/http.html#httpcreateserveroptions-requestlistener</a:t>
            </a:r>
            <a:r>
              <a:rPr lang="en-CA" sz="2000"/>
              <a:t> </a:t>
            </a:r>
          </a:p>
          <a:p>
            <a:pPr lvl="1"/>
            <a:r>
              <a:rPr lang="en-CA" sz="2000">
                <a:hlinkClick r:id="rId4"/>
              </a:rPr>
              <a:t>Node.js HTTP Module (w3schools.com)</a:t>
            </a:r>
            <a:endParaRPr lang="en-CA" sz="2000"/>
          </a:p>
          <a:p>
            <a:pPr lvl="1"/>
            <a:endParaRPr lang="en-CA" sz="2000"/>
          </a:p>
        </p:txBody>
      </p:sp>
    </p:spTree>
    <p:extLst>
      <p:ext uri="{BB962C8B-B14F-4D97-AF65-F5344CB8AC3E}">
        <p14:creationId xmlns:p14="http://schemas.microsoft.com/office/powerpoint/2010/main" val="35191641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E08EF0-A2E8-F886-4FE7-D03A21617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Quick little server (the minimum)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958E8E-765D-583F-6818-07E31BB8ED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9154" y="1966293"/>
            <a:ext cx="9893691" cy="445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7336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E08EF0-A2E8-F886-4FE7-D03A21617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397" y="502020"/>
            <a:ext cx="5323715" cy="164297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Quick little server (the minimum)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27DB4E7-202F-4FC6-150F-6B522717A3B4}"/>
              </a:ext>
            </a:extLst>
          </p:cNvPr>
          <p:cNvSpPr txBox="1"/>
          <p:nvPr/>
        </p:nvSpPr>
        <p:spPr>
          <a:xfrm>
            <a:off x="1144923" y="2405894"/>
            <a:ext cx="5315189" cy="353508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/>
              <a:t>Important lines: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/>
              <a:t>Line 4: using the create server function to start our server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/>
              <a:t>Line 5 to 9: once the server runs, when we receive a </a:t>
            </a:r>
            <a:r>
              <a:rPr lang="en-US" sz="1700" b="1"/>
              <a:t>req</a:t>
            </a:r>
            <a:r>
              <a:rPr lang="en-US" sz="1700"/>
              <a:t>uest, we send back a </a:t>
            </a:r>
            <a:r>
              <a:rPr lang="en-US" sz="1700" b="1"/>
              <a:t>res</a:t>
            </a:r>
            <a:r>
              <a:rPr lang="en-US" sz="1700"/>
              <a:t>ponse 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/>
              <a:t>We write in the Header what we are sending back – context type, application json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/>
              <a:t>We send back a status code: 200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/>
              <a:t>And we end the response by sending over json data for hello world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/>
              <a:t>Line 11: Starting the server to listen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/>
              <a:t>And setting up a PORT number to 8000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004738A-9D34-43E8-97D2-CA0EED4F8B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5"/>
            <a:ext cx="4092521" cy="6858000"/>
          </a:xfrm>
          <a:prstGeom prst="rect">
            <a:avLst/>
          </a:prstGeom>
          <a:gradFill>
            <a:gsLst>
              <a:gs pos="8000">
                <a:srgbClr val="000000">
                  <a:alpha val="94000"/>
                </a:srgbClr>
              </a:gs>
              <a:gs pos="100000">
                <a:schemeClr val="accent1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8B8D07F-F13E-443E-BA68-2D26672D7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"/>
            <a:ext cx="4092521" cy="6400369"/>
          </a:xfrm>
          <a:prstGeom prst="rect">
            <a:avLst/>
          </a:prstGeom>
          <a:gradFill>
            <a:gsLst>
              <a:gs pos="31000">
                <a:schemeClr val="accent1">
                  <a:lumMod val="50000"/>
                  <a:alpha val="0"/>
                </a:schemeClr>
              </a:gs>
              <a:gs pos="100000">
                <a:schemeClr val="accent1">
                  <a:lumMod val="50000"/>
                  <a:alpha val="26000"/>
                </a:scheme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813A4FA-24A5-41ED-A534-3807D1B2F3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2"/>
            <a:ext cx="4068667" cy="6400389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72000">
                <a:srgbClr val="000000">
                  <a:alpha val="21000"/>
                </a:srgb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3944F27-CA70-4E84-A51A-E6BF89558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10"/>
            <a:ext cx="3611467" cy="6857997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93000">
                <a:srgbClr val="000000">
                  <a:alpha val="29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958E8E-765D-583F-6818-07E31BB8ED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1563"/>
          <a:stretch/>
        </p:blipFill>
        <p:spPr>
          <a:xfrm>
            <a:off x="7075967" y="1507648"/>
            <a:ext cx="4170530" cy="3874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7042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E08EF0-A2E8-F886-4FE7-D03A21617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The importance of PORT #</a:t>
            </a:r>
            <a:endParaRPr lang="en-CA" sz="400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6FFEA5-2173-C66B-410D-729F1B36E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2318197"/>
            <a:ext cx="9724031" cy="3683358"/>
          </a:xfrm>
        </p:spPr>
        <p:txBody>
          <a:bodyPr anchor="ctr">
            <a:normAutofit/>
          </a:bodyPr>
          <a:lstStyle/>
          <a:p>
            <a:r>
              <a:rPr lang="en-US" sz="2000"/>
              <a:t>When we start our server, because it is being ran locally on our machine, it defaults to localhost or 127.0.0.1. </a:t>
            </a:r>
          </a:p>
          <a:p>
            <a:r>
              <a:rPr lang="en-US" sz="2000"/>
              <a:t>Those are the IPs for using our machine for processes locally</a:t>
            </a:r>
          </a:p>
          <a:p>
            <a:r>
              <a:rPr lang="en-CA" sz="2000"/>
              <a:t>We need a port to identify specifically where the app is being used</a:t>
            </a:r>
          </a:p>
          <a:p>
            <a:endParaRPr lang="en-CA" sz="2000"/>
          </a:p>
          <a:p>
            <a:r>
              <a:rPr lang="en-CA" sz="2000"/>
              <a:t>Our devices are localhost, an entire Mall (example)</a:t>
            </a:r>
          </a:p>
          <a:p>
            <a:r>
              <a:rPr lang="en-CA" sz="2000"/>
              <a:t>If we need to find a specific outline inside the mall, which is denoted by a room number. Same thing with our app. It runs on Port 8000 in this case</a:t>
            </a:r>
          </a:p>
        </p:txBody>
      </p:sp>
    </p:spTree>
    <p:extLst>
      <p:ext uri="{BB962C8B-B14F-4D97-AF65-F5344CB8AC3E}">
        <p14:creationId xmlns:p14="http://schemas.microsoft.com/office/powerpoint/2010/main" val="23740911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E08EF0-A2E8-F886-4FE7-D03A21617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397" y="502020"/>
            <a:ext cx="6769353" cy="113288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7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What happens if I run it twice or on 2 separate instance?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03C2BA-7140-9043-E93C-24F9B50ACF16}"/>
              </a:ext>
            </a:extLst>
          </p:cNvPr>
          <p:cNvSpPr txBox="1"/>
          <p:nvPr/>
        </p:nvSpPr>
        <p:spPr>
          <a:xfrm>
            <a:off x="1144924" y="2990850"/>
            <a:ext cx="2655552" cy="295012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The second instance won’t run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This is because the spot for the port is already in use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(Make sure to read your errors and understand them)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004738A-9D34-43E8-97D2-CA0EED4F8B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5"/>
            <a:ext cx="4092521" cy="6858000"/>
          </a:xfrm>
          <a:prstGeom prst="rect">
            <a:avLst/>
          </a:prstGeom>
          <a:gradFill>
            <a:gsLst>
              <a:gs pos="8000">
                <a:srgbClr val="000000">
                  <a:alpha val="94000"/>
                </a:srgbClr>
              </a:gs>
              <a:gs pos="100000">
                <a:schemeClr val="accent1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8B8D07F-F13E-443E-BA68-2D26672D7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"/>
            <a:ext cx="4092521" cy="6400369"/>
          </a:xfrm>
          <a:prstGeom prst="rect">
            <a:avLst/>
          </a:prstGeom>
          <a:gradFill>
            <a:gsLst>
              <a:gs pos="31000">
                <a:schemeClr val="accent1">
                  <a:lumMod val="50000"/>
                  <a:alpha val="0"/>
                </a:schemeClr>
              </a:gs>
              <a:gs pos="100000">
                <a:schemeClr val="accent1">
                  <a:lumMod val="50000"/>
                  <a:alpha val="26000"/>
                </a:scheme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813A4FA-24A5-41ED-A534-3807D1B2F3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2"/>
            <a:ext cx="4068667" cy="6400389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72000">
                <a:srgbClr val="000000">
                  <a:alpha val="21000"/>
                </a:srgb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3944F27-CA70-4E84-A51A-E6BF89558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10"/>
            <a:ext cx="3611467" cy="6857997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93000">
                <a:srgbClr val="000000">
                  <a:alpha val="29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6ECE13-8BE4-51E3-39E3-B95780EE12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5162"/>
          <a:stretch/>
        </p:blipFill>
        <p:spPr>
          <a:xfrm>
            <a:off x="4357319" y="1724026"/>
            <a:ext cx="7834681" cy="504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211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F5A5072-7B47-4D32-B52A-4EBBF590B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15DAF0-AE1B-46C9-8A6B-DB2AA05AB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" y="-22693"/>
            <a:ext cx="12191999" cy="437412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016219D-510E-4184-9090-6D5578A87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908719" y="-3931841"/>
            <a:ext cx="4374557" cy="12192000"/>
          </a:xfrm>
          <a:prstGeom prst="rect">
            <a:avLst/>
          </a:prstGeom>
          <a:gradFill>
            <a:gsLst>
              <a:gs pos="40000">
                <a:schemeClr val="accent1">
                  <a:alpha val="0"/>
                </a:schemeClr>
              </a:gs>
              <a:gs pos="100000">
                <a:schemeClr val="accent1">
                  <a:lumMod val="75000"/>
                  <a:alpha val="52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F4A713-7B75-4B21-90D7-5AB19547C7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36696" y="-3703868"/>
            <a:ext cx="4374128" cy="11736479"/>
          </a:xfrm>
          <a:prstGeom prst="rect">
            <a:avLst/>
          </a:prstGeom>
          <a:gradFill>
            <a:gsLst>
              <a:gs pos="17000">
                <a:schemeClr val="accent1">
                  <a:alpha val="0"/>
                </a:schemeClr>
              </a:gs>
              <a:gs pos="100000">
                <a:srgbClr val="000000">
                  <a:alpha val="37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C631C0B-6DA6-4E57-8231-CE32B3434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" y="-22690"/>
            <a:ext cx="8542485" cy="4374126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25000"/>
                </a:srgb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C29501E6-A978-4A61-9689-9085AF97A5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508972">
            <a:off x="5945431" y="-1032053"/>
            <a:ext cx="4990147" cy="4439131"/>
          </a:xfrm>
          <a:custGeom>
            <a:avLst/>
            <a:gdLst>
              <a:gd name="connsiteX0" fmla="*/ 4990147 w 4990147"/>
              <a:gd name="connsiteY0" fmla="*/ 2229378 h 4439131"/>
              <a:gd name="connsiteX1" fmla="*/ 917384 w 4990147"/>
              <a:gd name="connsiteY1" fmla="*/ 4439131 h 4439131"/>
              <a:gd name="connsiteX2" fmla="*/ 910814 w 4990147"/>
              <a:gd name="connsiteY2" fmla="*/ 4434219 h 4439131"/>
              <a:gd name="connsiteX3" fmla="*/ 0 w 4990147"/>
              <a:gd name="connsiteY3" fmla="*/ 2502877 h 4439131"/>
              <a:gd name="connsiteX4" fmla="*/ 2502877 w 4990147"/>
              <a:gd name="connsiteY4" fmla="*/ 0 h 4439131"/>
              <a:gd name="connsiteX5" fmla="*/ 4954904 w 4990147"/>
              <a:gd name="connsiteY5" fmla="*/ 1998460 h 443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90147" h="4439131">
                <a:moveTo>
                  <a:pt x="4990147" y="2229378"/>
                </a:moveTo>
                <a:lnTo>
                  <a:pt x="917384" y="4439131"/>
                </a:lnTo>
                <a:lnTo>
                  <a:pt x="910814" y="4434219"/>
                </a:lnTo>
                <a:cubicBezTo>
                  <a:pt x="354557" y="3975154"/>
                  <a:pt x="0" y="3280421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3712390" y="0"/>
                  <a:pt x="4721520" y="857941"/>
                  <a:pt x="4954904" y="199846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22000"/>
                </a:schemeClr>
              </a:gs>
              <a:gs pos="87000">
                <a:schemeClr val="accent1">
                  <a:lumMod val="60000"/>
                  <a:lumOff val="40000"/>
                  <a:alpha val="2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E08EF0-A2E8-F886-4FE7-D03A21617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4824" y="735106"/>
            <a:ext cx="10053763" cy="292847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Companies that Use node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6FFEA5-2173-C66B-410D-729F1B36E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50682" y="4870824"/>
            <a:ext cx="10005951" cy="145825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24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Ebay, General Electric, Microsoft, Paypal, GoDaddy, Yahoo, Uber</a:t>
            </a:r>
          </a:p>
        </p:txBody>
      </p:sp>
    </p:spTree>
    <p:extLst>
      <p:ext uri="{BB962C8B-B14F-4D97-AF65-F5344CB8AC3E}">
        <p14:creationId xmlns:p14="http://schemas.microsoft.com/office/powerpoint/2010/main" val="89424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849C99-7857-F478-197F-BB3D2E6CF2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What makes node and JavaScript so great</a:t>
            </a:r>
            <a:endParaRPr lang="en-CA" sz="400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1CD5C1-1298-7853-DE8A-D072BF4207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2318197"/>
            <a:ext cx="9724031" cy="3683358"/>
          </a:xfrm>
        </p:spPr>
        <p:txBody>
          <a:bodyPr anchor="ctr">
            <a:normAutofit/>
          </a:bodyPr>
          <a:lstStyle/>
          <a:p>
            <a:r>
              <a:rPr lang="en-US" dirty="0"/>
              <a:t>NPM (Node package manager) -&gt; This will be a question on your test</a:t>
            </a:r>
          </a:p>
          <a:p>
            <a:r>
              <a:rPr lang="en-US" dirty="0"/>
              <a:t>Node package manager is essentially a store where developers have made modules for others to use, something to simplify work, add functionality or just something goofy</a:t>
            </a:r>
          </a:p>
          <a:p>
            <a:r>
              <a:rPr lang="en-US" dirty="0"/>
              <a:t>To all the React users, something like font awesome or using another </a:t>
            </a:r>
            <a:r>
              <a:rPr lang="en-US" b="1" dirty="0"/>
              <a:t>package</a:t>
            </a:r>
            <a:r>
              <a:rPr lang="en-US" dirty="0"/>
              <a:t> to animate things</a:t>
            </a:r>
          </a:p>
          <a:p>
            <a:r>
              <a:rPr lang="en-CA" dirty="0" err="1">
                <a:hlinkClick r:id="rId2"/>
              </a:rPr>
              <a:t>npm</a:t>
            </a:r>
            <a:r>
              <a:rPr lang="en-CA" dirty="0">
                <a:hlinkClick r:id="rId2"/>
              </a:rPr>
              <a:t> | Home (npmjs.com)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9780570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849C99-7857-F478-197F-BB3D2E6CF2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For today's class with NPM</a:t>
            </a:r>
            <a:endParaRPr lang="en-CA" sz="400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1CD5C1-1298-7853-DE8A-D072BF4207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2318197"/>
            <a:ext cx="9724031" cy="3683358"/>
          </a:xfrm>
        </p:spPr>
        <p:txBody>
          <a:bodyPr anchor="ctr">
            <a:normAutofit/>
          </a:bodyPr>
          <a:lstStyle/>
          <a:p>
            <a:r>
              <a:rPr lang="en-US" sz="2400" dirty="0"/>
              <a:t>One thing we will go through while in class is constantly making changes to our files and having to redeploy the changes</a:t>
            </a:r>
          </a:p>
          <a:p>
            <a:r>
              <a:rPr lang="en-US" sz="2400" dirty="0"/>
              <a:t>Node does not do this by default, not like React</a:t>
            </a:r>
          </a:p>
          <a:p>
            <a:r>
              <a:rPr lang="en-US" sz="2400" dirty="0"/>
              <a:t>Here is an example</a:t>
            </a:r>
          </a:p>
          <a:p>
            <a:r>
              <a:rPr lang="en-US" sz="2400" dirty="0"/>
              <a:t>So, we can install a package that can refresh the server when we make changes </a:t>
            </a:r>
          </a:p>
          <a:p>
            <a:pPr lvl="1"/>
            <a:r>
              <a:rPr lang="en-CA" dirty="0" err="1">
                <a:hlinkClick r:id="rId2"/>
              </a:rPr>
              <a:t>nodemon</a:t>
            </a:r>
            <a:r>
              <a:rPr lang="en-CA" dirty="0">
                <a:hlinkClick r:id="rId2"/>
              </a:rPr>
              <a:t> - </a:t>
            </a:r>
            <a:r>
              <a:rPr lang="en-CA" dirty="0" err="1">
                <a:hlinkClick r:id="rId2"/>
              </a:rPr>
              <a:t>npm</a:t>
            </a:r>
            <a:r>
              <a:rPr lang="en-CA" dirty="0">
                <a:hlinkClick r:id="rId2"/>
              </a:rPr>
              <a:t> (npmjs.com)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2269984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849C99-7857-F478-197F-BB3D2E6CF2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How to get NPM started for us</a:t>
            </a:r>
            <a:endParaRPr lang="en-CA" sz="400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1CD5C1-1298-7853-DE8A-D072BF4207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2318197"/>
            <a:ext cx="9724031" cy="3683358"/>
          </a:xfrm>
        </p:spPr>
        <p:txBody>
          <a:bodyPr anchor="ctr">
            <a:normAutofit/>
          </a:bodyPr>
          <a:lstStyle/>
          <a:p>
            <a:r>
              <a:rPr lang="en-US" sz="2000" dirty="0"/>
              <a:t>Open a terminal inside our VS Code</a:t>
            </a:r>
          </a:p>
          <a:p>
            <a:r>
              <a:rPr lang="en-US" sz="2000" dirty="0"/>
              <a:t>Run this command: </a:t>
            </a:r>
            <a:r>
              <a:rPr lang="en-US" sz="2000" dirty="0" err="1"/>
              <a:t>npm</a:t>
            </a:r>
            <a:r>
              <a:rPr lang="en-US" sz="2000" dirty="0"/>
              <a:t> </a:t>
            </a:r>
            <a:r>
              <a:rPr lang="en-US" sz="2000" dirty="0" err="1"/>
              <a:t>init</a:t>
            </a:r>
            <a:r>
              <a:rPr lang="en-US" sz="2000" dirty="0"/>
              <a:t> –y</a:t>
            </a:r>
          </a:p>
          <a:p>
            <a:pPr lvl="1"/>
            <a:r>
              <a:rPr lang="en-US" sz="2000" dirty="0"/>
              <a:t>This will make a file called </a:t>
            </a:r>
            <a:r>
              <a:rPr lang="en-US" sz="2000" dirty="0" err="1"/>
              <a:t>package.json</a:t>
            </a:r>
            <a:endParaRPr lang="en-US" sz="2000" dirty="0"/>
          </a:p>
          <a:p>
            <a:pPr lvl="1"/>
            <a:r>
              <a:rPr lang="en-US" sz="2000" dirty="0"/>
              <a:t>This file contains all the packages we installed from </a:t>
            </a:r>
            <a:r>
              <a:rPr lang="en-US" sz="2000" dirty="0" err="1"/>
              <a:t>npm</a:t>
            </a:r>
            <a:r>
              <a:rPr lang="en-US" sz="2000" dirty="0"/>
              <a:t> and the current version with our software</a:t>
            </a:r>
          </a:p>
          <a:p>
            <a:r>
              <a:rPr lang="en-US" sz="2000" dirty="0"/>
              <a:t>Then back to the </a:t>
            </a:r>
            <a:r>
              <a:rPr lang="en-US" sz="2000" dirty="0" err="1"/>
              <a:t>nodemon</a:t>
            </a:r>
            <a:r>
              <a:rPr lang="en-US" sz="2000" dirty="0"/>
              <a:t> web link we will try installing it</a:t>
            </a:r>
          </a:p>
          <a:p>
            <a:r>
              <a:rPr lang="en-US" sz="2000" dirty="0"/>
              <a:t>What did we notice in the </a:t>
            </a:r>
            <a:r>
              <a:rPr lang="en-US" sz="2000" dirty="0" err="1"/>
              <a:t>package.json</a:t>
            </a:r>
            <a:r>
              <a:rPr lang="en-US" sz="2000" dirty="0"/>
              <a:t> file</a:t>
            </a:r>
          </a:p>
          <a:p>
            <a:pPr lvl="1"/>
            <a:r>
              <a:rPr lang="en-US" sz="2000" dirty="0"/>
              <a:t>You should have a new dependency for </a:t>
            </a:r>
            <a:r>
              <a:rPr lang="en-US" sz="2000" dirty="0" err="1"/>
              <a:t>nodemon</a:t>
            </a:r>
            <a:endParaRPr lang="en-US" sz="2000" dirty="0"/>
          </a:p>
          <a:p>
            <a:pPr lvl="1"/>
            <a:r>
              <a:rPr lang="en-US" sz="2000" dirty="0"/>
              <a:t>Notice the new folder </a:t>
            </a:r>
            <a:r>
              <a:rPr lang="en-US" sz="2000" dirty="0" err="1"/>
              <a:t>node_modules</a:t>
            </a:r>
            <a:endParaRPr lang="en-US" sz="2000" dirty="0"/>
          </a:p>
          <a:p>
            <a:pPr lvl="2"/>
            <a:r>
              <a:rPr lang="en-US" dirty="0"/>
              <a:t>Make sure to add that into your </a:t>
            </a:r>
            <a:r>
              <a:rPr lang="en-US" dirty="0" err="1"/>
              <a:t>gitignore</a:t>
            </a:r>
            <a:r>
              <a:rPr lang="en-US" dirty="0"/>
              <a:t> file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2039014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02F740-C0C0-0872-73AD-46317C8299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Agenda</a:t>
            </a:r>
            <a:endParaRPr lang="en-CA" sz="400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A191C4-EB28-CEA7-EE30-C6E0CE4918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2318197"/>
            <a:ext cx="9724031" cy="3683358"/>
          </a:xfrm>
        </p:spPr>
        <p:txBody>
          <a:bodyPr anchor="ctr">
            <a:normAutofit/>
          </a:bodyPr>
          <a:lstStyle/>
          <a:p>
            <a:r>
              <a:rPr lang="en-US" sz="2000" dirty="0"/>
              <a:t>Working with Node</a:t>
            </a:r>
          </a:p>
          <a:p>
            <a:pPr lvl="1"/>
            <a:r>
              <a:rPr lang="en-US" sz="2000" dirty="0"/>
              <a:t>Working with existing modules (built in modules)</a:t>
            </a:r>
          </a:p>
          <a:p>
            <a:pPr lvl="2"/>
            <a:r>
              <a:rPr lang="en-US" dirty="0"/>
              <a:t>FS – File System (checks for files)</a:t>
            </a:r>
          </a:p>
          <a:p>
            <a:pPr lvl="2"/>
            <a:r>
              <a:rPr lang="en-US" dirty="0"/>
              <a:t>Path – (directory building)</a:t>
            </a:r>
          </a:p>
          <a:p>
            <a:pPr lvl="2"/>
            <a:r>
              <a:rPr lang="en-US" dirty="0"/>
              <a:t>HTTP</a:t>
            </a:r>
          </a:p>
          <a:p>
            <a:pPr lvl="1"/>
            <a:r>
              <a:rPr lang="en-US" sz="2000" dirty="0"/>
              <a:t>NPM</a:t>
            </a:r>
          </a:p>
          <a:p>
            <a:pPr lvl="1"/>
            <a:r>
              <a:rPr lang="en-US" sz="2000" dirty="0"/>
              <a:t>Rest APIs</a:t>
            </a:r>
          </a:p>
          <a:p>
            <a:pPr lvl="1"/>
            <a:r>
              <a:rPr lang="en-US" sz="2000" dirty="0" err="1"/>
              <a:t>PostMan</a:t>
            </a:r>
            <a:endParaRPr lang="en-US" sz="2000" dirty="0"/>
          </a:p>
          <a:p>
            <a:pPr lvl="1"/>
            <a:r>
              <a:rPr lang="en-US" sz="2000" dirty="0"/>
              <a:t>Lab 1</a:t>
            </a:r>
            <a:endParaRPr lang="en-CA" sz="2000" dirty="0"/>
          </a:p>
        </p:txBody>
      </p:sp>
    </p:spTree>
    <p:extLst>
      <p:ext uri="{BB962C8B-B14F-4D97-AF65-F5344CB8AC3E}">
        <p14:creationId xmlns:p14="http://schemas.microsoft.com/office/powerpoint/2010/main" val="12117190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849C99-7857-F478-197F-BB3D2E6CF2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Why the package.json is so good</a:t>
            </a:r>
            <a:endParaRPr lang="en-CA" sz="400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1CD5C1-1298-7853-DE8A-D072BF4207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2318197"/>
            <a:ext cx="9724031" cy="3683358"/>
          </a:xfrm>
        </p:spPr>
        <p:txBody>
          <a:bodyPr anchor="ctr">
            <a:normAutofit/>
          </a:bodyPr>
          <a:lstStyle/>
          <a:p>
            <a:r>
              <a:rPr lang="en-US" dirty="0"/>
              <a:t>Incase we need to share the project or in the future deploy it, we will be able to share only the essential files and a list of things to install later, with their compatible versions at the time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3683986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0D1C5B3-B60D-4696-AE60-100D5EC8AB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849C99-7857-F478-197F-BB3D2E6CF2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0286" y="501594"/>
            <a:ext cx="4790364" cy="1668424"/>
          </a:xfrm>
        </p:spPr>
        <p:txBody>
          <a:bodyPr anchor="b">
            <a:normAutofit/>
          </a:bodyPr>
          <a:lstStyle/>
          <a:p>
            <a:r>
              <a:rPr lang="en-US" sz="4000"/>
              <a:t>Rest APIs</a:t>
            </a:r>
            <a:endParaRPr lang="en-CA" sz="40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1CD5C1-1298-7853-DE8A-D072BF4207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0286" y="2399857"/>
            <a:ext cx="4667553" cy="3425709"/>
          </a:xfrm>
        </p:spPr>
        <p:txBody>
          <a:bodyPr>
            <a:normAutofit/>
          </a:bodyPr>
          <a:lstStyle/>
          <a:p>
            <a:pPr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effectLst/>
              </a:rPr>
              <a:t>Representational State Transfer</a:t>
            </a:r>
          </a:p>
          <a:p>
            <a:pPr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effectLst/>
              </a:rPr>
              <a:t>Stateless communication protocol for machine-to-machine communication over HTTP</a:t>
            </a:r>
          </a:p>
          <a:p>
            <a:pPr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effectLst/>
              </a:rPr>
              <a:t>Provides access to resources in a standardized format </a:t>
            </a:r>
          </a:p>
          <a:p>
            <a:pPr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effectLst/>
              </a:rPr>
              <a:t>Returns JSON or XML for easier machine parsing</a:t>
            </a:r>
          </a:p>
          <a:p>
            <a:pPr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effectLst/>
              </a:rPr>
              <a:t>REST includes methods for OPTIONS, GET, POST, PUT, PATCH and DELETE</a:t>
            </a:r>
          </a:p>
          <a:p>
            <a:endParaRPr lang="en-CA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03CFDB-CB62-19C5-1EE1-4A1212D85C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50057" y="1497282"/>
            <a:ext cx="2670313" cy="3501379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CC04D3C-B4F9-AF38-0DDF-D74FC29275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349409" y="670377"/>
            <a:ext cx="2162657" cy="2429953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1E44303C-08C8-BA45-692C-17199FC7E1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349409" y="3429000"/>
            <a:ext cx="2345767" cy="1812105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FA169C72-4010-413C-A913-4BD6E2D129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58C3C99-2F64-46DC-9F81-BAA40930E1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1161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312830-787B-DEEC-E848-F51C563B4B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553" b="1"/>
          <a:stretch/>
        </p:blipFill>
        <p:spPr>
          <a:xfrm>
            <a:off x="457200" y="457200"/>
            <a:ext cx="11277600" cy="59436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2352529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F867C9B-A1DA-F45E-9632-75C754A21BF9}"/>
              </a:ext>
            </a:extLst>
          </p:cNvPr>
          <p:cNvSpPr/>
          <p:nvPr/>
        </p:nvSpPr>
        <p:spPr>
          <a:xfrm>
            <a:off x="0" y="437745"/>
            <a:ext cx="4435813" cy="2791838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312830-787B-DEEC-E848-F51C563B4BC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8000"/>
          </a:blip>
          <a:srcRect l="2554" r="9890" b="-1"/>
          <a:stretch/>
        </p:blipFill>
        <p:spPr>
          <a:xfrm>
            <a:off x="1" y="1"/>
            <a:ext cx="12192000" cy="6857999"/>
          </a:xfrm>
          <a:prstGeom prst="rect">
            <a:avLst/>
          </a:prstGeom>
          <a:noFill/>
        </p:spPr>
      </p:pic>
      <p:sp>
        <p:nvSpPr>
          <p:cNvPr id="14" name="Footer Placeholder 10">
            <a:extLst>
              <a:ext uri="{FF2B5EF4-FFF2-40B4-BE49-F238E27FC236}">
                <a16:creationId xmlns:a16="http://schemas.microsoft.com/office/drawing/2014/main" id="{752D69D5-7984-DF52-90EE-1C1F126488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76521" y="6453002"/>
            <a:ext cx="2805405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Sample Footer Text</a:t>
            </a:r>
          </a:p>
        </p:txBody>
      </p:sp>
      <p:pic>
        <p:nvPicPr>
          <p:cNvPr id="1026" name="Picture 2" descr="Instagram Web: How to Post Photos and Videos from Instagram Web Version on  Desktop - MySmartPrice">
            <a:extLst>
              <a:ext uri="{FF2B5EF4-FFF2-40B4-BE49-F238E27FC236}">
                <a16:creationId xmlns:a16="http://schemas.microsoft.com/office/drawing/2014/main" id="{407313B5-C933-F92E-67DD-E1BAF86C64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" y="525294"/>
            <a:ext cx="4186784" cy="2616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9C54E2A-43D4-BDDE-6DAF-38050A2089FE}"/>
              </a:ext>
            </a:extLst>
          </p:cNvPr>
          <p:cNvSpPr/>
          <p:nvPr/>
        </p:nvSpPr>
        <p:spPr>
          <a:xfrm>
            <a:off x="7636212" y="3589506"/>
            <a:ext cx="4418627" cy="3142034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93D794B-23DA-5C3B-45A3-4BBB3A3909E0}"/>
              </a:ext>
            </a:extLst>
          </p:cNvPr>
          <p:cNvSpPr/>
          <p:nvPr/>
        </p:nvSpPr>
        <p:spPr>
          <a:xfrm>
            <a:off x="7986713" y="4014788"/>
            <a:ext cx="1076325" cy="98107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6830163-5B87-6915-A22F-EAD993AB8C2F}"/>
              </a:ext>
            </a:extLst>
          </p:cNvPr>
          <p:cNvSpPr/>
          <p:nvPr/>
        </p:nvSpPr>
        <p:spPr>
          <a:xfrm>
            <a:off x="9307361" y="5345466"/>
            <a:ext cx="1076325" cy="98107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33E59CD-3CE1-9A0D-5606-025C02F29140}"/>
              </a:ext>
            </a:extLst>
          </p:cNvPr>
          <p:cNvSpPr/>
          <p:nvPr/>
        </p:nvSpPr>
        <p:spPr>
          <a:xfrm>
            <a:off x="9307362" y="4014788"/>
            <a:ext cx="1076325" cy="98107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37A59CF-1FE4-C186-EB9D-DF72F321F38E}"/>
              </a:ext>
            </a:extLst>
          </p:cNvPr>
          <p:cNvSpPr/>
          <p:nvPr/>
        </p:nvSpPr>
        <p:spPr>
          <a:xfrm>
            <a:off x="7986712" y="5345467"/>
            <a:ext cx="1076325" cy="98107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306172C-0329-0125-C621-E41DAD327BFC}"/>
              </a:ext>
            </a:extLst>
          </p:cNvPr>
          <p:cNvSpPr/>
          <p:nvPr/>
        </p:nvSpPr>
        <p:spPr>
          <a:xfrm>
            <a:off x="10681100" y="5345466"/>
            <a:ext cx="1076325" cy="98107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CE8FBC3-84CD-E65A-F74E-A1CB040A5747}"/>
              </a:ext>
            </a:extLst>
          </p:cNvPr>
          <p:cNvSpPr/>
          <p:nvPr/>
        </p:nvSpPr>
        <p:spPr>
          <a:xfrm>
            <a:off x="10681100" y="4014787"/>
            <a:ext cx="1076325" cy="98107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6F18452-632A-CD44-64DA-61CC8EB18379}"/>
              </a:ext>
            </a:extLst>
          </p:cNvPr>
          <p:cNvSpPr txBox="1"/>
          <p:nvPr/>
        </p:nvSpPr>
        <p:spPr>
          <a:xfrm>
            <a:off x="8124824" y="4320658"/>
            <a:ext cx="800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Login</a:t>
            </a:r>
            <a:endParaRPr lang="en-CA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25285FF-F15F-00E1-7F43-466C34C6F88E}"/>
              </a:ext>
            </a:extLst>
          </p:cNvPr>
          <p:cNvSpPr txBox="1"/>
          <p:nvPr/>
        </p:nvSpPr>
        <p:spPr>
          <a:xfrm>
            <a:off x="8156710" y="5524980"/>
            <a:ext cx="9279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Sign Up</a:t>
            </a:r>
            <a:endParaRPr lang="en-CA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AD13EF6-2A79-0059-12B0-F2D98ADF7BED}"/>
              </a:ext>
            </a:extLst>
          </p:cNvPr>
          <p:cNvSpPr txBox="1"/>
          <p:nvPr/>
        </p:nvSpPr>
        <p:spPr>
          <a:xfrm>
            <a:off x="10787877" y="5524980"/>
            <a:ext cx="9260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Notifications</a:t>
            </a:r>
            <a:endParaRPr lang="en-CA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7C01789-A84E-0F37-6B3B-540E8801BA7F}"/>
              </a:ext>
            </a:extLst>
          </p:cNvPr>
          <p:cNvSpPr txBox="1"/>
          <p:nvPr/>
        </p:nvSpPr>
        <p:spPr>
          <a:xfrm>
            <a:off x="9450486" y="5524980"/>
            <a:ext cx="800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Chat Logs</a:t>
            </a:r>
            <a:endParaRPr lang="en-CA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F5B6699-0FDD-FC52-E479-808E669FCC43}"/>
              </a:ext>
            </a:extLst>
          </p:cNvPr>
          <p:cNvSpPr txBox="1"/>
          <p:nvPr/>
        </p:nvSpPr>
        <p:spPr>
          <a:xfrm>
            <a:off x="9413539" y="4320658"/>
            <a:ext cx="800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Feed</a:t>
            </a:r>
            <a:endParaRPr lang="en-CA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763A23E1-5DBF-A741-C8E8-C76DC86301B6}"/>
              </a:ext>
            </a:extLst>
          </p:cNvPr>
          <p:cNvSpPr/>
          <p:nvPr/>
        </p:nvSpPr>
        <p:spPr>
          <a:xfrm>
            <a:off x="3248025" y="2581275"/>
            <a:ext cx="1655526" cy="1008231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DEB08D5-C625-E47C-4ABC-979ABD0BBC29}"/>
              </a:ext>
            </a:extLst>
          </p:cNvPr>
          <p:cNvSpPr txBox="1"/>
          <p:nvPr/>
        </p:nvSpPr>
        <p:spPr>
          <a:xfrm>
            <a:off x="3565714" y="2900724"/>
            <a:ext cx="1020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REACT</a:t>
            </a:r>
            <a:endParaRPr lang="en-CA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D105A60-A999-7DD0-9D8D-AD33AE5480DE}"/>
              </a:ext>
            </a:extLst>
          </p:cNvPr>
          <p:cNvSpPr/>
          <p:nvPr/>
        </p:nvSpPr>
        <p:spPr>
          <a:xfrm>
            <a:off x="5041662" y="2828925"/>
            <a:ext cx="1817875" cy="171812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5F7AAA7-022D-AA2E-2B8C-DE1ED664E38D}"/>
              </a:ext>
            </a:extLst>
          </p:cNvPr>
          <p:cNvSpPr txBox="1"/>
          <p:nvPr/>
        </p:nvSpPr>
        <p:spPr>
          <a:xfrm>
            <a:off x="5435675" y="3517578"/>
            <a:ext cx="1320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Express</a:t>
            </a:r>
            <a:endParaRPr lang="en-CA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FCDAC25F-1A64-7F5E-4095-47B3306336F0}"/>
              </a:ext>
            </a:extLst>
          </p:cNvPr>
          <p:cNvSpPr/>
          <p:nvPr/>
        </p:nvSpPr>
        <p:spPr>
          <a:xfrm>
            <a:off x="6278517" y="4731589"/>
            <a:ext cx="1655526" cy="1008231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B792DD2-18AA-0E5B-59B8-AE27E5E51035}"/>
              </a:ext>
            </a:extLst>
          </p:cNvPr>
          <p:cNvSpPr txBox="1"/>
          <p:nvPr/>
        </p:nvSpPr>
        <p:spPr>
          <a:xfrm>
            <a:off x="6596206" y="5051038"/>
            <a:ext cx="1020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Node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0175777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849C99-7857-F478-197F-BB3D2E6CF2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Coding Time (Lab time too)</a:t>
            </a:r>
            <a:endParaRPr lang="en-CA" sz="400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1CD5C1-1298-7853-DE8A-D072BF4207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2318197"/>
            <a:ext cx="9724031" cy="3683358"/>
          </a:xfrm>
        </p:spPr>
        <p:txBody>
          <a:bodyPr anchor="ctr">
            <a:normAutofit/>
          </a:bodyPr>
          <a:lstStyle/>
          <a:p>
            <a:r>
              <a:rPr lang="en-US" dirty="0"/>
              <a:t>This will be based on everything we have covered</a:t>
            </a:r>
          </a:p>
          <a:p>
            <a:pPr lvl="1"/>
            <a:r>
              <a:rPr lang="en-US" sz="2800" dirty="0"/>
              <a:t>Using node modules</a:t>
            </a:r>
          </a:p>
          <a:p>
            <a:pPr lvl="2"/>
            <a:r>
              <a:rPr lang="en-US" sz="2800" dirty="0"/>
              <a:t>Fs</a:t>
            </a:r>
          </a:p>
          <a:p>
            <a:pPr lvl="2"/>
            <a:r>
              <a:rPr lang="en-US" sz="2800" dirty="0"/>
              <a:t>Path</a:t>
            </a:r>
          </a:p>
          <a:p>
            <a:pPr lvl="2"/>
            <a:r>
              <a:rPr lang="en-US" sz="2800" dirty="0"/>
              <a:t>http</a:t>
            </a:r>
          </a:p>
          <a:p>
            <a:pPr lvl="3"/>
            <a:r>
              <a:rPr lang="en-US" sz="2800" dirty="0"/>
              <a:t>Working with the req and res objects</a:t>
            </a:r>
            <a:endParaRPr lang="en-CA" sz="2800" dirty="0"/>
          </a:p>
          <a:p>
            <a:pPr lvl="1"/>
            <a:r>
              <a:rPr lang="en-CA" sz="2800" dirty="0"/>
              <a:t>Creating routes</a:t>
            </a:r>
          </a:p>
          <a:p>
            <a:pPr lvl="1"/>
            <a:r>
              <a:rPr lang="en-CA" sz="2800" dirty="0"/>
              <a:t>Serving files (html files)</a:t>
            </a:r>
          </a:p>
        </p:txBody>
      </p:sp>
    </p:spTree>
    <p:extLst>
      <p:ext uri="{BB962C8B-B14F-4D97-AF65-F5344CB8AC3E}">
        <p14:creationId xmlns:p14="http://schemas.microsoft.com/office/powerpoint/2010/main" val="13315277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849C99-7857-F478-197F-BB3D2E6CF2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Coding Time (Lab time too)</a:t>
            </a:r>
            <a:endParaRPr lang="en-CA" sz="400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1CD5C1-1298-7853-DE8A-D072BF4207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2318197"/>
            <a:ext cx="9724031" cy="3683358"/>
          </a:xfrm>
        </p:spPr>
        <p:txBody>
          <a:bodyPr anchor="ctr">
            <a:normAutofit/>
          </a:bodyPr>
          <a:lstStyle/>
          <a:p>
            <a:r>
              <a:rPr lang="en-US" dirty="0"/>
              <a:t>We will be making a few files today</a:t>
            </a:r>
          </a:p>
          <a:p>
            <a:pPr lvl="1"/>
            <a:r>
              <a:rPr lang="en-US" sz="2800" dirty="0"/>
              <a:t>File read</a:t>
            </a:r>
          </a:p>
          <a:p>
            <a:pPr lvl="1"/>
            <a:r>
              <a:rPr lang="en-US" sz="2800" dirty="0"/>
              <a:t>Directory read</a:t>
            </a:r>
          </a:p>
          <a:p>
            <a:pPr lvl="1"/>
            <a:r>
              <a:rPr lang="en-US" sz="2800" dirty="0"/>
              <a:t>File write</a:t>
            </a:r>
          </a:p>
          <a:p>
            <a:pPr lvl="1"/>
            <a:r>
              <a:rPr lang="en-CA" sz="2800" dirty="0"/>
              <a:t>Server</a:t>
            </a:r>
          </a:p>
          <a:p>
            <a:pPr lvl="1"/>
            <a:r>
              <a:rPr lang="en-CA" sz="2800" dirty="0"/>
              <a:t>Server with endpoints</a:t>
            </a:r>
          </a:p>
          <a:p>
            <a:pPr lvl="1"/>
            <a:r>
              <a:rPr lang="en-CA" sz="2800" dirty="0"/>
              <a:t>Server with endpoints and serving html files</a:t>
            </a:r>
          </a:p>
          <a:p>
            <a:pPr lvl="1"/>
            <a:endParaRPr lang="en-CA" sz="2000" dirty="0"/>
          </a:p>
        </p:txBody>
      </p:sp>
    </p:spTree>
    <p:extLst>
      <p:ext uri="{BB962C8B-B14F-4D97-AF65-F5344CB8AC3E}">
        <p14:creationId xmlns:p14="http://schemas.microsoft.com/office/powerpoint/2010/main" val="41007597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AD188F-BB56-3B1C-4B23-E08ACA18F2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Fs and Path – Reading a file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A3ADDE-F1DC-183C-F018-71369BB48F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8462" y="1966293"/>
            <a:ext cx="7095075" cy="445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40255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A4E37431-20F0-4DD6-84A9-ED2B644943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AE98B72-66C6-4AB4-AF0D-BA830DE863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638515" y="639280"/>
            <a:ext cx="6858000" cy="5579440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07EAFC6-733F-403D-BB4D-05A3A2874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393206" y="395206"/>
            <a:ext cx="6346209" cy="557608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7A36730-4CB0-4F61-AD11-A44C976583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1528907" y="2818967"/>
            <a:ext cx="2501979" cy="5576080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69C79E1-F916-4929-A4F3-DE763D4BFA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425002" y="852793"/>
            <a:ext cx="6858001" cy="5152412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11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67334AB-16BD-4EC7-8C6B-4B51716009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818753" y="1128497"/>
            <a:ext cx="4318303" cy="4318303"/>
          </a:xfrm>
          <a:prstGeom prst="ellipse">
            <a:avLst/>
          </a:prstGeom>
          <a:gradFill>
            <a:gsLst>
              <a:gs pos="39000">
                <a:schemeClr val="accent1"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1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AD188F-BB56-3B1C-4B23-E08ACA18F2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2" y="891652"/>
            <a:ext cx="4412021" cy="303072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Fs and Path – Reading files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E33AF2-C534-73CD-7A42-46E7FDD4EC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6496" y="245269"/>
            <a:ext cx="6448063" cy="6367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2965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AD188F-BB56-3B1C-4B23-E08ACA18F2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Fs and Path – Writing a file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1418BE-7A55-C5C6-8AFB-03B84FA953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6896" y="1966293"/>
            <a:ext cx="8058207" cy="445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96406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2F9B03-87AC-EAD1-A809-FB9F2013A8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How to start a Server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C099BA-9CDC-92B8-F8B5-0E884CD0FC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309" y="1966293"/>
            <a:ext cx="10061380" cy="445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3005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02F740-C0C0-0872-73AD-46317C8299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But first: Some more basics</a:t>
            </a:r>
            <a:endParaRPr lang="en-CA" sz="4000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A191C4-EB28-CEA7-EE30-C6E0CE4918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2318197"/>
            <a:ext cx="9724031" cy="3683358"/>
          </a:xfrm>
        </p:spPr>
        <p:txBody>
          <a:bodyPr anchor="ctr">
            <a:normAutofit/>
          </a:bodyPr>
          <a:lstStyle/>
          <a:p>
            <a:r>
              <a:rPr lang="en-US" sz="3600" dirty="0"/>
              <a:t>Do you remember: </a:t>
            </a:r>
          </a:p>
          <a:p>
            <a:pPr lvl="1"/>
            <a:r>
              <a:rPr lang="en-US" sz="2800" dirty="0" err="1"/>
              <a:t>ForEach</a:t>
            </a:r>
            <a:r>
              <a:rPr lang="en-US" sz="2800" dirty="0"/>
              <a:t>? </a:t>
            </a:r>
          </a:p>
          <a:p>
            <a:pPr lvl="1"/>
            <a:r>
              <a:rPr lang="en-US" sz="2800" dirty="0"/>
              <a:t>Spread operator?</a:t>
            </a:r>
          </a:p>
          <a:p>
            <a:pPr lvl="1"/>
            <a:r>
              <a:rPr lang="en-US" sz="2800" dirty="0"/>
              <a:t>We will also compare let and var</a:t>
            </a:r>
            <a:endParaRPr lang="en-CA" sz="2800" dirty="0"/>
          </a:p>
        </p:txBody>
      </p:sp>
    </p:spTree>
    <p:extLst>
      <p:ext uri="{BB962C8B-B14F-4D97-AF65-F5344CB8AC3E}">
        <p14:creationId xmlns:p14="http://schemas.microsoft.com/office/powerpoint/2010/main" val="406054949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2F9B03-87AC-EAD1-A809-FB9F2013A8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 basic Server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9103B3-D3AD-6B88-A28A-F1E8BCD02C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6687" y="1966293"/>
            <a:ext cx="7298624" cy="445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53295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2F9B03-87AC-EAD1-A809-FB9F2013A8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The Request object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2A99A9-232A-A1FD-07F9-AECE170EF0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3840" y="541158"/>
            <a:ext cx="7889364" cy="5838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70098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2F9B03-87AC-EAD1-A809-FB9F2013A8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Adding Endpoints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BE717D-9546-58FC-364B-8F93CDB94B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9769" y="467208"/>
            <a:ext cx="5731066" cy="5923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53345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2F9B03-87AC-EAD1-A809-FB9F2013A8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 server that can send HTML file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3083CC-D190-2D3E-EFB9-80C4715110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2428" y="1198051"/>
            <a:ext cx="7225748" cy="4461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71896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2F9B03-87AC-EAD1-A809-FB9F2013A8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 server that can send HTML file using FS and path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59B99A-6A2E-F5F1-CB75-2AF57BFD2E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2428" y="1739981"/>
            <a:ext cx="7225748" cy="3378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56479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2F9B03-87AC-EAD1-A809-FB9F2013A8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Lab stuff: Building a Bookstore – Part 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0D4666F-AD7E-E314-CD75-295E404D69D4}"/>
              </a:ext>
            </a:extLst>
          </p:cNvPr>
          <p:cNvSpPr txBox="1"/>
          <p:nvPr/>
        </p:nvSpPr>
        <p:spPr>
          <a:xfrm>
            <a:off x="1371599" y="2318197"/>
            <a:ext cx="9724031" cy="36833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Look back to the work you have done with HTML/CSS/JavaScript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What routes have you setup before, even for something simple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For a bookstore what would you consider making?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-&gt; Let's talk about it and list some things out</a:t>
            </a:r>
          </a:p>
        </p:txBody>
      </p:sp>
    </p:spTree>
    <p:extLst>
      <p:ext uri="{BB962C8B-B14F-4D97-AF65-F5344CB8AC3E}">
        <p14:creationId xmlns:p14="http://schemas.microsoft.com/office/powerpoint/2010/main" val="359571966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2F9B03-87AC-EAD1-A809-FB9F2013A8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Lab stuff: Building a Bookstore – Part 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0D4666F-AD7E-E314-CD75-295E404D69D4}"/>
              </a:ext>
            </a:extLst>
          </p:cNvPr>
          <p:cNvSpPr txBox="1"/>
          <p:nvPr/>
        </p:nvSpPr>
        <p:spPr>
          <a:xfrm>
            <a:off x="1371599" y="2318197"/>
            <a:ext cx="9724031" cy="36833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/>
              <a:t>Look back to the work you have done with HTML/CSS/JavaScript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/>
              <a:t>What routes have you setup before, even for something simple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/>
              <a:t>For a bookstore what would you consider making?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/>
              <a:t>Home page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/>
              <a:t>Find a book page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/>
              <a:t>Register page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/>
              <a:t>Login page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/>
              <a:t>User profile page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/>
              <a:t>About us page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/>
              <a:t>Contact us page</a:t>
            </a:r>
          </a:p>
        </p:txBody>
      </p:sp>
    </p:spTree>
    <p:extLst>
      <p:ext uri="{BB962C8B-B14F-4D97-AF65-F5344CB8AC3E}">
        <p14:creationId xmlns:p14="http://schemas.microsoft.com/office/powerpoint/2010/main" val="21695989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2F9B03-87AC-EAD1-A809-FB9F2013A8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Let's build some simple routing</a:t>
            </a:r>
            <a:endParaRPr lang="en-CA" sz="400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750384-FCB0-B0C7-251D-9F4E6DCAFD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2318197"/>
            <a:ext cx="9724031" cy="3683358"/>
          </a:xfrm>
        </p:spPr>
        <p:txBody>
          <a:bodyPr anchor="ctr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For a bookstore what would you consider making?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/>
              <a:t>Home page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/>
              <a:t>Register page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/>
              <a:t>Login page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/>
              <a:t>User profile page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/>
              <a:t>About us page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/>
              <a:t>Contact us page</a:t>
            </a:r>
          </a:p>
          <a:p>
            <a:endParaRPr lang="en-CA" sz="2000"/>
          </a:p>
        </p:txBody>
      </p:sp>
    </p:spTree>
    <p:extLst>
      <p:ext uri="{BB962C8B-B14F-4D97-AF65-F5344CB8AC3E}">
        <p14:creationId xmlns:p14="http://schemas.microsoft.com/office/powerpoint/2010/main" val="356724503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2F9B03-87AC-EAD1-A809-FB9F2013A8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888" y="213583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Results will be shared during class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3EDCA9-D463-04AB-E63F-AE091AB7B45E}"/>
              </a:ext>
            </a:extLst>
          </p:cNvPr>
          <p:cNvSpPr txBox="1"/>
          <p:nvPr/>
        </p:nvSpPr>
        <p:spPr>
          <a:xfrm>
            <a:off x="576751" y="2681726"/>
            <a:ext cx="2919738" cy="149411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0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Here is an example from a previous slide as a refresher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DD64B0-7439-44FF-6B5F-5B5B9994C2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4086" y="101511"/>
            <a:ext cx="6425849" cy="6641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26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2F9B03-87AC-EAD1-A809-FB9F2013A8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Introduction to Express</a:t>
            </a:r>
            <a:endParaRPr lang="en-CA" sz="400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750384-FCB0-B0C7-251D-9F4E6DCAFD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2318197"/>
            <a:ext cx="9724031" cy="3683358"/>
          </a:xfrm>
        </p:spPr>
        <p:txBody>
          <a:bodyPr anchor="ctr">
            <a:normAutofit/>
          </a:bodyPr>
          <a:lstStyle/>
          <a:p>
            <a:r>
              <a:rPr lang="en-US" sz="2000"/>
              <a:t>This will be a quick introduction with a bit of homework (if we have time, we will do it in class)</a:t>
            </a:r>
          </a:p>
          <a:p>
            <a:r>
              <a:rPr lang="en-US" sz="2000"/>
              <a:t>Express is a Framework to simplify building web apps and APIs</a:t>
            </a:r>
          </a:p>
          <a:p>
            <a:r>
              <a:rPr lang="en-US" sz="2000"/>
              <a:t>Helps simplify</a:t>
            </a:r>
          </a:p>
          <a:p>
            <a:pPr lvl="1"/>
            <a:r>
              <a:rPr lang="en-US" sz="2000"/>
              <a:t>Routing</a:t>
            </a:r>
          </a:p>
          <a:p>
            <a:pPr lvl="1"/>
            <a:r>
              <a:rPr lang="en-US" sz="2000"/>
              <a:t>Middleware</a:t>
            </a:r>
          </a:p>
          <a:p>
            <a:pPr lvl="1"/>
            <a:r>
              <a:rPr lang="en-US" sz="2000"/>
              <a:t>Template engines</a:t>
            </a:r>
          </a:p>
          <a:p>
            <a:pPr lvl="1"/>
            <a:r>
              <a:rPr lang="en-US" sz="2000"/>
              <a:t>Serving Static Files</a:t>
            </a:r>
          </a:p>
          <a:p>
            <a:pPr lvl="1"/>
            <a:r>
              <a:rPr lang="en-US" sz="2000"/>
              <a:t>Handling request and response objects</a:t>
            </a:r>
          </a:p>
          <a:p>
            <a:pPr lvl="1"/>
            <a:endParaRPr lang="en-CA" sz="2000"/>
          </a:p>
        </p:txBody>
      </p:sp>
    </p:spTree>
    <p:extLst>
      <p:ext uri="{BB962C8B-B14F-4D97-AF65-F5344CB8AC3E}">
        <p14:creationId xmlns:p14="http://schemas.microsoft.com/office/powerpoint/2010/main" val="745080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1597505-1AB2-6724-F784-6494B247A3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12" y="380999"/>
            <a:ext cx="4500419" cy="27336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1820996-B2AC-944A-EF98-B979628198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7399" y="466724"/>
            <a:ext cx="5381625" cy="254365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57681D5-FDCD-4EF1-83C6-2334854A64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7400" y="3114675"/>
            <a:ext cx="5829300" cy="33623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48BE741-3546-3998-0920-92D9339DBE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4312" y="3600451"/>
            <a:ext cx="4813879" cy="2500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7905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65AA1C2-E79B-9736-A348-76E6594D860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50AB553-2A96-4A92-96F2-93548E096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">
                <a:schemeClr val="bg2">
                  <a:alpha val="68000"/>
                </a:schemeClr>
              </a:gs>
              <a:gs pos="85000">
                <a:schemeClr val="bg2">
                  <a:alpha val="97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2F9B03-87AC-EAD1-A809-FB9F2013A8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/>
              <a:t>For now,</a:t>
            </a:r>
            <a:endParaRPr lang="en-CA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D7C2096-FC46-6692-9D6E-F19F07B5379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74296071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91684826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2F9B03-87AC-EAD1-A809-FB9F2013A8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Installing Express</a:t>
            </a:r>
            <a:endParaRPr lang="en-CA" sz="400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750384-FCB0-B0C7-251D-9F4E6DCAFD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2318197"/>
            <a:ext cx="9724031" cy="3683358"/>
          </a:xfrm>
        </p:spPr>
        <p:txBody>
          <a:bodyPr anchor="ctr">
            <a:normAutofit/>
          </a:bodyPr>
          <a:lstStyle/>
          <a:p>
            <a:r>
              <a:rPr lang="en-US" sz="2000"/>
              <a:t>In a terminal inside vscode</a:t>
            </a:r>
          </a:p>
          <a:p>
            <a:pPr lvl="1"/>
            <a:r>
              <a:rPr lang="en-US" sz="2000"/>
              <a:t>npm install express</a:t>
            </a:r>
          </a:p>
          <a:p>
            <a:r>
              <a:rPr lang="en-US" sz="2000"/>
              <a:t>That will install express as a whole</a:t>
            </a:r>
          </a:p>
          <a:p>
            <a:r>
              <a:rPr lang="en-CA" sz="2000">
                <a:hlinkClick r:id="rId2"/>
              </a:rPr>
              <a:t>express - npm (npmjs.com)</a:t>
            </a:r>
            <a:endParaRPr lang="en-CA" sz="2000"/>
          </a:p>
        </p:txBody>
      </p:sp>
    </p:spTree>
    <p:extLst>
      <p:ext uri="{BB962C8B-B14F-4D97-AF65-F5344CB8AC3E}">
        <p14:creationId xmlns:p14="http://schemas.microsoft.com/office/powerpoint/2010/main" val="143362711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2F9B03-87AC-EAD1-A809-FB9F2013A8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What do you notice?</a:t>
            </a:r>
            <a:endParaRPr lang="en-CA" sz="4000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0BF01D-8981-CE03-FDA7-58821774B1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97" t="4839" r="46942" b="5242"/>
          <a:stretch/>
        </p:blipFill>
        <p:spPr>
          <a:xfrm>
            <a:off x="6219827" y="3657600"/>
            <a:ext cx="5263950" cy="30099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10A7EE6-7E5B-C67C-5F19-0C6D05D92B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75" y="3657600"/>
            <a:ext cx="5867400" cy="30099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63FCA20-F3F6-F99B-9625-B56EC4939983}"/>
              </a:ext>
            </a:extLst>
          </p:cNvPr>
          <p:cNvSpPr txBox="1"/>
          <p:nvPr/>
        </p:nvSpPr>
        <p:spPr>
          <a:xfrm>
            <a:off x="104775" y="3288268"/>
            <a:ext cx="502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Node server</a:t>
            </a:r>
            <a:endParaRPr lang="en-CA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4034506-623D-9B70-8A03-BA822A543BC0}"/>
              </a:ext>
            </a:extLst>
          </p:cNvPr>
          <p:cNvSpPr txBox="1"/>
          <p:nvPr/>
        </p:nvSpPr>
        <p:spPr>
          <a:xfrm>
            <a:off x="6219827" y="3278743"/>
            <a:ext cx="502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Express server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16168753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2F9B03-87AC-EAD1-A809-FB9F2013A8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What do you notice?</a:t>
            </a:r>
            <a:endParaRPr lang="en-CA" sz="4000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0BF01D-8981-CE03-FDA7-58821774B1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97" t="4839" r="46942" b="5242"/>
          <a:stretch/>
        </p:blipFill>
        <p:spPr>
          <a:xfrm>
            <a:off x="6219827" y="3657600"/>
            <a:ext cx="5263950" cy="30099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10A7EE6-7E5B-C67C-5F19-0C6D05D92B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75" y="3657600"/>
            <a:ext cx="5867400" cy="30099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63FCA20-F3F6-F99B-9625-B56EC4939983}"/>
              </a:ext>
            </a:extLst>
          </p:cNvPr>
          <p:cNvSpPr txBox="1"/>
          <p:nvPr/>
        </p:nvSpPr>
        <p:spPr>
          <a:xfrm>
            <a:off x="104775" y="3288268"/>
            <a:ext cx="502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Node server</a:t>
            </a:r>
            <a:endParaRPr lang="en-CA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4034506-623D-9B70-8A03-BA822A543BC0}"/>
              </a:ext>
            </a:extLst>
          </p:cNvPr>
          <p:cNvSpPr txBox="1"/>
          <p:nvPr/>
        </p:nvSpPr>
        <p:spPr>
          <a:xfrm>
            <a:off x="6219827" y="3278743"/>
            <a:ext cx="502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Express server</a:t>
            </a:r>
            <a:endParaRPr lang="en-CA" dirty="0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19F48577-FDF5-CAFA-2A03-52BD4FCD28A3}"/>
              </a:ext>
            </a:extLst>
          </p:cNvPr>
          <p:cNvCxnSpPr/>
          <p:nvPr/>
        </p:nvCxnSpPr>
        <p:spPr>
          <a:xfrm>
            <a:off x="3362325" y="4276725"/>
            <a:ext cx="2857502" cy="70485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2F6C7EDD-0688-571E-AE88-2DB4C6231A10}"/>
              </a:ext>
            </a:extLst>
          </p:cNvPr>
          <p:cNvCxnSpPr/>
          <p:nvPr/>
        </p:nvCxnSpPr>
        <p:spPr>
          <a:xfrm>
            <a:off x="3876675" y="4591050"/>
            <a:ext cx="2638425" cy="7524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317E3F4-262F-4FCA-6211-9A2B68C6020C}"/>
              </a:ext>
            </a:extLst>
          </p:cNvPr>
          <p:cNvCxnSpPr/>
          <p:nvPr/>
        </p:nvCxnSpPr>
        <p:spPr>
          <a:xfrm>
            <a:off x="2305050" y="4848225"/>
            <a:ext cx="4210050" cy="4953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55E52B2-E8FA-9CA1-6683-F97E8400165F}"/>
              </a:ext>
            </a:extLst>
          </p:cNvPr>
          <p:cNvCxnSpPr/>
          <p:nvPr/>
        </p:nvCxnSpPr>
        <p:spPr>
          <a:xfrm>
            <a:off x="2962275" y="5876925"/>
            <a:ext cx="3257552" cy="51435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022321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533F4B-9474-104D-5183-77B27D0258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400">
                <a:solidFill>
                  <a:srgbClr val="FFFFFF"/>
                </a:solidFill>
              </a:rPr>
              <a:t>An express server for this Node server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4DAC07-9066-03BC-4FE3-C524E67D6C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996" y="1603915"/>
            <a:ext cx="5082372" cy="52530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E71788D-72B5-8727-54B4-230274E212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7651" y="1617649"/>
            <a:ext cx="4360890" cy="5254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40628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2F9B03-87AC-EAD1-A809-FB9F2013A8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943" y="523520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Experiment: Just watch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750384-FCB0-B0C7-251D-9F4E6DCAFD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3845" y="1946791"/>
            <a:ext cx="2919738" cy="1494117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indent="0">
              <a:buNone/>
            </a:pPr>
            <a:r>
              <a:rPr lang="en-US" sz="20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Trying out some blocking code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CE2AC9-3147-2F83-1239-174B065EDB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7685" y="87264"/>
            <a:ext cx="7006775" cy="6656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34464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2F9B03-87AC-EAD1-A809-FB9F2013A8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888" y="366003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Experiment: Just watch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750384-FCB0-B0C7-251D-9F4E6DCAFD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5790" y="1779159"/>
            <a:ext cx="2919738" cy="1494117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indent="0">
              <a:buNone/>
            </a:pPr>
            <a:r>
              <a:rPr lang="en-US" sz="20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Trying out some non-blocking code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CF50879-6BF9-56B2-C1D3-E77A3497B8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9781" y="581025"/>
            <a:ext cx="8028573" cy="5780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19828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849C99-7857-F478-197F-BB3D2E6CF2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CA" sz="4000">
                <a:solidFill>
                  <a:srgbClr val="FFFFFF"/>
                </a:solidFill>
              </a:rPr>
              <a:t>The Homework portion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1CD5C1-1298-7853-DE8A-D072BF4207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2318197"/>
            <a:ext cx="9724031" cy="3683358"/>
          </a:xfrm>
        </p:spPr>
        <p:txBody>
          <a:bodyPr anchor="ctr">
            <a:normAutofit/>
          </a:bodyPr>
          <a:lstStyle/>
          <a:p>
            <a:r>
              <a:rPr lang="en-US" sz="2000" dirty="0"/>
              <a:t>Take your new server with endpoints</a:t>
            </a:r>
          </a:p>
          <a:p>
            <a:r>
              <a:rPr lang="en-US" sz="2000" dirty="0"/>
              <a:t>Make html pages for them</a:t>
            </a:r>
          </a:p>
          <a:p>
            <a:r>
              <a:rPr lang="en-US" sz="2000" dirty="0"/>
              <a:t>Use FS and Path to Read them and send them to the client in the response</a:t>
            </a:r>
          </a:p>
          <a:p>
            <a:r>
              <a:rPr lang="en-US" sz="2000" dirty="0"/>
              <a:t>Make it into an express server (bonus)</a:t>
            </a:r>
            <a:endParaRPr lang="en-CA" sz="2000" dirty="0"/>
          </a:p>
        </p:txBody>
      </p:sp>
    </p:spTree>
    <p:extLst>
      <p:ext uri="{BB962C8B-B14F-4D97-AF65-F5344CB8AC3E}">
        <p14:creationId xmlns:p14="http://schemas.microsoft.com/office/powerpoint/2010/main" val="9210631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6BCB8B-19A7-D86D-2B55-3B02AB3C48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Node Features</a:t>
            </a:r>
            <a:endParaRPr lang="en-CA" sz="400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FEF419-16AD-1400-4EBF-129BC4A45F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2318197"/>
            <a:ext cx="9724031" cy="3683358"/>
          </a:xfrm>
        </p:spPr>
        <p:txBody>
          <a:bodyPr anchor="ctr">
            <a:normAutofit/>
          </a:bodyPr>
          <a:lstStyle/>
          <a:p>
            <a:r>
              <a:rPr lang="en-US" sz="3200" dirty="0"/>
              <a:t>Single Threaded and Highly Scalable</a:t>
            </a:r>
          </a:p>
          <a:p>
            <a:pPr lvl="1"/>
            <a:r>
              <a:rPr lang="en-US" sz="3200" dirty="0"/>
              <a:t>‘low requirements and can be duplicated’</a:t>
            </a:r>
          </a:p>
          <a:p>
            <a:r>
              <a:rPr lang="en-US" sz="3200" dirty="0"/>
              <a:t>Event Driven</a:t>
            </a:r>
          </a:p>
          <a:p>
            <a:pPr lvl="1"/>
            <a:r>
              <a:rPr lang="en-US" sz="3200" dirty="0"/>
              <a:t>Its setup in a reactive state where it only does things when it is told to do something</a:t>
            </a:r>
            <a:endParaRPr lang="en-CA" sz="3200" dirty="0"/>
          </a:p>
        </p:txBody>
      </p:sp>
    </p:spTree>
    <p:extLst>
      <p:ext uri="{BB962C8B-B14F-4D97-AF65-F5344CB8AC3E}">
        <p14:creationId xmlns:p14="http://schemas.microsoft.com/office/powerpoint/2010/main" val="23542018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7DA174-139E-7E5F-4AAA-80C306CB0B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Who uses it</a:t>
            </a:r>
            <a:endParaRPr lang="en-CA" sz="400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2D4CEC-27B2-8F21-90EB-81DD89B686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2318197"/>
            <a:ext cx="9724031" cy="3683358"/>
          </a:xfrm>
        </p:spPr>
        <p:txBody>
          <a:bodyPr anchor="ctr">
            <a:normAutofit/>
          </a:bodyPr>
          <a:lstStyle/>
          <a:p>
            <a:r>
              <a:rPr lang="en-US" sz="2000" dirty="0"/>
              <a:t>Just do some googling – Check out: Backend jobs, </a:t>
            </a:r>
            <a:r>
              <a:rPr lang="en-US" sz="2000" dirty="0" err="1"/>
              <a:t>fullstack</a:t>
            </a:r>
            <a:r>
              <a:rPr lang="en-US" sz="2000" dirty="0"/>
              <a:t> jobs</a:t>
            </a:r>
          </a:p>
          <a:p>
            <a:r>
              <a:rPr lang="en-US" sz="2000" dirty="0"/>
              <a:t>It should be used for:</a:t>
            </a:r>
          </a:p>
          <a:p>
            <a:pPr lvl="1"/>
            <a:r>
              <a:rPr lang="en-US" sz="2000" dirty="0"/>
              <a:t>I/O bound Applications</a:t>
            </a:r>
          </a:p>
          <a:p>
            <a:pPr lvl="1"/>
            <a:r>
              <a:rPr lang="en-US" sz="2000" dirty="0"/>
              <a:t>Data Streaming Applications</a:t>
            </a:r>
          </a:p>
          <a:p>
            <a:pPr lvl="1"/>
            <a:r>
              <a:rPr lang="en-US" sz="2000" dirty="0"/>
              <a:t>Data Intensive Real-time Applications (DIRT)</a:t>
            </a:r>
          </a:p>
          <a:p>
            <a:pPr lvl="1"/>
            <a:r>
              <a:rPr lang="en-US" sz="2000" dirty="0"/>
              <a:t>JSON APIs based Applications (That’s what we will be doing in class)</a:t>
            </a:r>
          </a:p>
          <a:p>
            <a:pPr lvl="1"/>
            <a:r>
              <a:rPr lang="en-US" sz="2000" dirty="0"/>
              <a:t>Single Page Applications (That’s what we will be doing in class)</a:t>
            </a:r>
          </a:p>
          <a:p>
            <a:pPr lvl="1"/>
            <a:endParaRPr lang="en-US" sz="2000" dirty="0"/>
          </a:p>
          <a:p>
            <a:r>
              <a:rPr lang="en-US" sz="2000" dirty="0"/>
              <a:t>When not to use it: CPU intensive applications</a:t>
            </a:r>
          </a:p>
          <a:p>
            <a:endParaRPr lang="en-CA" sz="2000" dirty="0"/>
          </a:p>
        </p:txBody>
      </p:sp>
    </p:spTree>
    <p:extLst>
      <p:ext uri="{BB962C8B-B14F-4D97-AF65-F5344CB8AC3E}">
        <p14:creationId xmlns:p14="http://schemas.microsoft.com/office/powerpoint/2010/main" val="18134161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E08EF0-A2E8-F886-4FE7-D03A21617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What is a Module</a:t>
            </a:r>
            <a:endParaRPr lang="en-CA" sz="400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6FFEA5-2173-C66B-410D-729F1B36E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2318197"/>
            <a:ext cx="9724031" cy="3683358"/>
          </a:xfrm>
        </p:spPr>
        <p:txBody>
          <a:bodyPr anchor="ctr">
            <a:normAutofit fontScale="92500"/>
          </a:bodyPr>
          <a:lstStyle/>
          <a:p>
            <a:r>
              <a:rPr lang="en-US" sz="2400" dirty="0"/>
              <a:t>Its just </a:t>
            </a:r>
            <a:r>
              <a:rPr lang="en-US" sz="2400" b="1" dirty="0"/>
              <a:t>a file with code that you want to use in multiple apps/files (</a:t>
            </a:r>
            <a:r>
              <a:rPr lang="en-US" sz="2400" b="1" dirty="0" err="1"/>
              <a:t>reusablility</a:t>
            </a:r>
            <a:r>
              <a:rPr lang="en-US" sz="2400" b="1" dirty="0"/>
              <a:t>)</a:t>
            </a:r>
          </a:p>
          <a:p>
            <a:r>
              <a:rPr lang="en-US" sz="2400" dirty="0"/>
              <a:t>(A code file used as a utility for other application files)</a:t>
            </a:r>
          </a:p>
          <a:p>
            <a:r>
              <a:rPr lang="en-US" sz="2400" dirty="0"/>
              <a:t>One small example:</a:t>
            </a:r>
          </a:p>
          <a:p>
            <a:pPr lvl="1"/>
            <a:r>
              <a:rPr lang="en-US" dirty="0"/>
              <a:t>We want to provide calculation operations into our code file, but I know we will want to use the same operations in another file in the future. </a:t>
            </a:r>
          </a:p>
          <a:p>
            <a:pPr lvl="2"/>
            <a:r>
              <a:rPr lang="en-US" sz="2400" dirty="0"/>
              <a:t>Should I:</a:t>
            </a:r>
          </a:p>
          <a:p>
            <a:pPr lvl="3"/>
            <a:r>
              <a:rPr lang="en-US" sz="2400" dirty="0"/>
              <a:t>A – Copy the same code into the other file</a:t>
            </a:r>
          </a:p>
          <a:p>
            <a:pPr lvl="3"/>
            <a:r>
              <a:rPr lang="en-US" sz="2400" dirty="0"/>
              <a:t>B – Move the specific code into a utility file so you can call the same code into your applications</a:t>
            </a:r>
            <a:endParaRPr lang="en-CA" sz="2400" dirty="0"/>
          </a:p>
        </p:txBody>
      </p:sp>
    </p:spTree>
    <p:extLst>
      <p:ext uri="{BB962C8B-B14F-4D97-AF65-F5344CB8AC3E}">
        <p14:creationId xmlns:p14="http://schemas.microsoft.com/office/powerpoint/2010/main" val="12571132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E08EF0-A2E8-F886-4FE7-D03A21617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Path Module</a:t>
            </a:r>
            <a:endParaRPr lang="en-CA" sz="400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6FFEA5-2173-C66B-410D-729F1B36E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2318197"/>
            <a:ext cx="9724031" cy="3683358"/>
          </a:xfrm>
        </p:spPr>
        <p:txBody>
          <a:bodyPr anchor="ctr">
            <a:normAutofit/>
          </a:bodyPr>
          <a:lstStyle/>
          <a:p>
            <a:r>
              <a:rPr lang="en-US" dirty="0"/>
              <a:t>It assembles our file or directory path when we want to access a folder</a:t>
            </a:r>
          </a:p>
          <a:p>
            <a:pPr lvl="1"/>
            <a:r>
              <a:rPr lang="en-US" sz="2800" dirty="0"/>
              <a:t>The most used piece of code:</a:t>
            </a:r>
          </a:p>
          <a:p>
            <a:pPr lvl="1"/>
            <a:r>
              <a:rPr lang="en-US" sz="2800" b="1" dirty="0" err="1"/>
              <a:t>Path.join</a:t>
            </a:r>
            <a:r>
              <a:rPr lang="en-US" sz="2800" b="1" dirty="0"/>
              <a:t> </a:t>
            </a:r>
            <a:r>
              <a:rPr lang="en-US" sz="2800" dirty="0"/>
              <a:t>– it will concatenate multiple paths to build 1 path and ensuring the correct separators are used</a:t>
            </a:r>
            <a:endParaRPr lang="en-CA" sz="2800" dirty="0"/>
          </a:p>
        </p:txBody>
      </p:sp>
    </p:spTree>
    <p:extLst>
      <p:ext uri="{BB962C8B-B14F-4D97-AF65-F5344CB8AC3E}">
        <p14:creationId xmlns:p14="http://schemas.microsoft.com/office/powerpoint/2010/main" val="29083761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0C25F5E2C8DE74D84E0FE200EACB0AB" ma:contentTypeVersion="13" ma:contentTypeDescription="Create a new document." ma:contentTypeScope="" ma:versionID="43fa7d26aa6d20546c25df854de43fc0">
  <xsd:schema xmlns:xsd="http://www.w3.org/2001/XMLSchema" xmlns:xs="http://www.w3.org/2001/XMLSchema" xmlns:p="http://schemas.microsoft.com/office/2006/metadata/properties" xmlns:ns3="c8778481-994c-4aeb-999f-b6f9d8e73d20" xmlns:ns4="c6043c87-4915-403e-8b19-4c0573d7fd86" targetNamespace="http://schemas.microsoft.com/office/2006/metadata/properties" ma:root="true" ma:fieldsID="b10a6cbeb91786035d96371d0a4e0255" ns3:_="" ns4:_="">
    <xsd:import namespace="c8778481-994c-4aeb-999f-b6f9d8e73d20"/>
    <xsd:import namespace="c6043c87-4915-403e-8b19-4c0573d7fd86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_activity" minOccurs="0"/>
                <xsd:element ref="ns3:MediaServiceObjectDetectorVersions" minOccurs="0"/>
                <xsd:element ref="ns3:MediaServiceSearchProperties" minOccurs="0"/>
                <xsd:element ref="ns3:MediaServiceDateTaken" minOccurs="0"/>
                <xsd:element ref="ns3:MediaServiceSystemTags" minOccurs="0"/>
                <xsd:element ref="ns3:MediaServiceGenerationTime" minOccurs="0"/>
                <xsd:element ref="ns3:MediaServiceEventHashCode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8778481-994c-4aeb-999f-b6f9d8e73d2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_activity" ma:index="13" nillable="true" ma:displayName="_activity" ma:hidden="true" ma:internalName="_activity">
      <xsd:simpleType>
        <xsd:restriction base="dms:Note"/>
      </xsd:simpleType>
    </xsd:element>
    <xsd:element name="MediaServiceObjectDetectorVersions" ma:index="1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5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6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SystemTags" ma:index="17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6043c87-4915-403e-8b19-4c0573d7fd86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c8778481-994c-4aeb-999f-b6f9d8e73d20" xsi:nil="true"/>
  </documentManagement>
</p:properties>
</file>

<file path=customXml/itemProps1.xml><?xml version="1.0" encoding="utf-8"?>
<ds:datastoreItem xmlns:ds="http://schemas.openxmlformats.org/officeDocument/2006/customXml" ds:itemID="{44696C9B-FA45-4FE4-B0E6-4C8298B0916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8778481-994c-4aeb-999f-b6f9d8e73d20"/>
    <ds:schemaRef ds:uri="c6043c87-4915-403e-8b19-4c0573d7fd8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0A8CDA4-1180-4BFD-B78D-E6FBBDBF6F0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CC35BB7-8993-4BD2-919B-6DD3116B4549}">
  <ds:schemaRefs>
    <ds:schemaRef ds:uri="http://schemas.openxmlformats.org/package/2006/metadata/core-properties"/>
    <ds:schemaRef ds:uri="c6043c87-4915-403e-8b19-4c0573d7fd86"/>
    <ds:schemaRef ds:uri="http://www.w3.org/XML/1998/namespace"/>
    <ds:schemaRef ds:uri="http://purl.org/dc/elements/1.1/"/>
    <ds:schemaRef ds:uri="http://schemas.microsoft.com/office/2006/documentManagement/types"/>
    <ds:schemaRef ds:uri="http://purl.org/dc/terms/"/>
    <ds:schemaRef ds:uri="http://schemas.microsoft.com/office/infopath/2007/PartnerControls"/>
    <ds:schemaRef ds:uri="http://purl.org/dc/dcmitype/"/>
    <ds:schemaRef ds:uri="http://schemas.microsoft.com/office/2006/metadata/properties"/>
    <ds:schemaRef ds:uri="c8778481-994c-4aeb-999f-b6f9d8e73d20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716</TotalTime>
  <Words>2106</Words>
  <Application>Microsoft Office PowerPoint</Application>
  <PresentationFormat>Widescreen</PresentationFormat>
  <Paragraphs>284</Paragraphs>
  <Slides>57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1" baseType="lpstr">
      <vt:lpstr>Aptos</vt:lpstr>
      <vt:lpstr>Aptos Display</vt:lpstr>
      <vt:lpstr>Arial</vt:lpstr>
      <vt:lpstr>Office Theme</vt:lpstr>
      <vt:lpstr>Modern Web Technologies Week 2</vt:lpstr>
      <vt:lpstr>PowerPoint Presentation</vt:lpstr>
      <vt:lpstr>Agenda</vt:lpstr>
      <vt:lpstr>But first: Some more basics</vt:lpstr>
      <vt:lpstr>PowerPoint Presentation</vt:lpstr>
      <vt:lpstr>Node Features</vt:lpstr>
      <vt:lpstr>Who uses it</vt:lpstr>
      <vt:lpstr>What is a Module</vt:lpstr>
      <vt:lpstr>Path Module</vt:lpstr>
      <vt:lpstr>FS module</vt:lpstr>
      <vt:lpstr>Quick Question: What does this do?</vt:lpstr>
      <vt:lpstr>Quick Question: What does this do?</vt:lpstr>
      <vt:lpstr>Synchronous and Asynchronous</vt:lpstr>
      <vt:lpstr>Consider YouTube for example</vt:lpstr>
      <vt:lpstr>FS Module Code Example (we will do this later)</vt:lpstr>
      <vt:lpstr>The important module: http</vt:lpstr>
      <vt:lpstr>The important module: http</vt:lpstr>
      <vt:lpstr>The important module: http</vt:lpstr>
      <vt:lpstr>The Listener</vt:lpstr>
      <vt:lpstr>Domain vs Endpoint</vt:lpstr>
      <vt:lpstr>So, Lets build a server</vt:lpstr>
      <vt:lpstr>Quick little server (the minimum)</vt:lpstr>
      <vt:lpstr>Quick little server (the minimum)</vt:lpstr>
      <vt:lpstr>The importance of PORT #</vt:lpstr>
      <vt:lpstr>What happens if I run it twice or on 2 separate instance?</vt:lpstr>
      <vt:lpstr>Companies that Use node</vt:lpstr>
      <vt:lpstr>What makes node and JavaScript so great</vt:lpstr>
      <vt:lpstr>For today's class with NPM</vt:lpstr>
      <vt:lpstr>How to get NPM started for us</vt:lpstr>
      <vt:lpstr>Why the package.json is so good</vt:lpstr>
      <vt:lpstr>Rest APIs</vt:lpstr>
      <vt:lpstr>PowerPoint Presentation</vt:lpstr>
      <vt:lpstr>PowerPoint Presentation</vt:lpstr>
      <vt:lpstr>Coding Time (Lab time too)</vt:lpstr>
      <vt:lpstr>Coding Time (Lab time too)</vt:lpstr>
      <vt:lpstr>Fs and Path – Reading a file</vt:lpstr>
      <vt:lpstr>Fs and Path – Reading files</vt:lpstr>
      <vt:lpstr>Fs and Path – Writing a file</vt:lpstr>
      <vt:lpstr>How to start a Server</vt:lpstr>
      <vt:lpstr>A basic Server</vt:lpstr>
      <vt:lpstr>The Request object</vt:lpstr>
      <vt:lpstr>Adding Endpoints</vt:lpstr>
      <vt:lpstr>A server that can send HTML file</vt:lpstr>
      <vt:lpstr>A server that can send HTML file using FS and path</vt:lpstr>
      <vt:lpstr>Lab stuff: Building a Bookstore – Part 1</vt:lpstr>
      <vt:lpstr>Lab stuff: Building a Bookstore – Part 1</vt:lpstr>
      <vt:lpstr>Let's build some simple routing</vt:lpstr>
      <vt:lpstr>Results will be shared during class</vt:lpstr>
      <vt:lpstr>Introduction to Express</vt:lpstr>
      <vt:lpstr>For now,</vt:lpstr>
      <vt:lpstr>Installing Express</vt:lpstr>
      <vt:lpstr>What do you notice?</vt:lpstr>
      <vt:lpstr>What do you notice?</vt:lpstr>
      <vt:lpstr>An express server for this Node server</vt:lpstr>
      <vt:lpstr>Experiment: Just watch</vt:lpstr>
      <vt:lpstr>Experiment: Just watch</vt:lpstr>
      <vt:lpstr>The Homework portion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Harman Mann</dc:creator>
  <cp:lastModifiedBy>Harman Mann</cp:lastModifiedBy>
  <cp:revision>3</cp:revision>
  <dcterms:created xsi:type="dcterms:W3CDTF">2024-08-31T18:25:45Z</dcterms:created>
  <dcterms:modified xsi:type="dcterms:W3CDTF">2025-01-07T00:22:48Z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0x010100C0C25F5E2C8DE74D84E0FE200EACB0AB</vt:lpwstr>
  </property>
</Properties>
</file>